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32"/>
  </p:notesMasterIdLst>
  <p:handoutMasterIdLst>
    <p:handoutMasterId r:id="rId33"/>
  </p:handoutMasterIdLst>
  <p:sldIdLst>
    <p:sldId id="256" r:id="rId2"/>
    <p:sldId id="258" r:id="rId3"/>
    <p:sldId id="407" r:id="rId4"/>
    <p:sldId id="426" r:id="rId5"/>
    <p:sldId id="436" r:id="rId6"/>
    <p:sldId id="365" r:id="rId7"/>
    <p:sldId id="369" r:id="rId8"/>
    <p:sldId id="435" r:id="rId9"/>
    <p:sldId id="427" r:id="rId10"/>
    <p:sldId id="434" r:id="rId11"/>
    <p:sldId id="348" r:id="rId12"/>
    <p:sldId id="411" r:id="rId13"/>
    <p:sldId id="413" r:id="rId14"/>
    <p:sldId id="414" r:id="rId15"/>
    <p:sldId id="371" r:id="rId16"/>
    <p:sldId id="428" r:id="rId17"/>
    <p:sldId id="420" r:id="rId18"/>
    <p:sldId id="421" r:id="rId19"/>
    <p:sldId id="432" r:id="rId20"/>
    <p:sldId id="429" r:id="rId21"/>
    <p:sldId id="419" r:id="rId22"/>
    <p:sldId id="433" r:id="rId23"/>
    <p:sldId id="376" r:id="rId24"/>
    <p:sldId id="377" r:id="rId25"/>
    <p:sldId id="422" r:id="rId26"/>
    <p:sldId id="430" r:id="rId27"/>
    <p:sldId id="425" r:id="rId28"/>
    <p:sldId id="431" r:id="rId29"/>
    <p:sldId id="294" r:id="rId30"/>
    <p:sldId id="293" r:id="rId31"/>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28" userDrawn="1">
          <p15:clr>
            <a:srgbClr val="A4A3A4"/>
          </p15:clr>
        </p15:guide>
        <p15:guide id="2" pos="5496" userDrawn="1">
          <p15:clr>
            <a:srgbClr val="A4A3A4"/>
          </p15:clr>
        </p15:guide>
        <p15:guide id="3" pos="264" userDrawn="1">
          <p15:clr>
            <a:srgbClr val="A4A3A4"/>
          </p15:clr>
        </p15:guide>
        <p15:guide id="4" orient="horz" pos="1800">
          <p15:clr>
            <a:srgbClr val="A4A3A4"/>
          </p15:clr>
        </p15:guide>
        <p15:guide id="5" orient="horz" pos="3336" userDrawn="1">
          <p15:clr>
            <a:srgbClr val="A4A3A4"/>
          </p15:clr>
        </p15:guide>
        <p15:guide id="6" orient="horz" pos="1900" userDrawn="1">
          <p15:clr>
            <a:srgbClr val="A4A3A4"/>
          </p15:clr>
        </p15:guide>
        <p15:guide id="7"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Swain" initials="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ADE4"/>
    <a:srgbClr val="004F93"/>
    <a:srgbClr val="0F75BC"/>
    <a:srgbClr val="EB4951"/>
    <a:srgbClr val="808285"/>
    <a:srgbClr val="1F9FE6"/>
    <a:srgbClr val="A10C11"/>
    <a:srgbClr val="004FAE"/>
    <a:srgbClr val="145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8" autoAdjust="0"/>
    <p:restoredTop sz="60245" autoAdjust="0"/>
  </p:normalViewPr>
  <p:slideViewPr>
    <p:cSldViewPr snapToGrid="0" snapToObjects="1">
      <p:cViewPr varScale="1">
        <p:scale>
          <a:sx n="61" d="100"/>
          <a:sy n="61" d="100"/>
        </p:scale>
        <p:origin x="2030" y="53"/>
      </p:cViewPr>
      <p:guideLst>
        <p:guide pos="528"/>
        <p:guide pos="5496"/>
        <p:guide pos="264"/>
        <p:guide orient="horz" pos="1800"/>
        <p:guide orient="horz" pos="3336"/>
        <p:guide orient="horz" pos="1900"/>
        <p:guide pos="5640"/>
      </p:guideLst>
    </p:cSldViewPr>
  </p:slideViewPr>
  <p:outlineViewPr>
    <p:cViewPr>
      <p:scale>
        <a:sx n="33" d="100"/>
        <a:sy n="33" d="100"/>
      </p:scale>
      <p:origin x="0" y="14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4BFFCF-DDEF-42C7-BADA-62A53F5D544B}" type="datetimeFigureOut">
              <a:rPr lang="en-US" smtClean="0"/>
              <a:pPr/>
              <a:t>12/30/2019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4A09EE-49B0-485A-A9F7-18A4171B89F2}" type="slidenum">
              <a:rPr lang="en-US" smtClean="0"/>
              <a:pPr/>
              <a:t>‹#›</a:t>
            </a:fld>
            <a:endParaRPr lang="en-US"/>
          </a:p>
        </p:txBody>
      </p:sp>
    </p:spTree>
    <p:extLst>
      <p:ext uri="{BB962C8B-B14F-4D97-AF65-F5344CB8AC3E}">
        <p14:creationId xmlns:p14="http://schemas.microsoft.com/office/powerpoint/2010/main" val="37530318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686002" y="685800"/>
            <a:ext cx="54866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463036976"/>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Handouts Option: You will likely reference the 2018 GOTV Guide.</a:t>
            </a:r>
            <a:endParaRPr dirty="0"/>
          </a:p>
        </p:txBody>
      </p:sp>
    </p:spTree>
    <p:extLst>
      <p:ext uri="{BB962C8B-B14F-4D97-AF65-F5344CB8AC3E}">
        <p14:creationId xmlns:p14="http://schemas.microsoft.com/office/powerpoint/2010/main" val="1706619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The other key responsibility of a PC is recommending Election Judges. Has anyone done this already?</a:t>
            </a:r>
          </a:p>
          <a:p>
            <a:endParaRPr lang="en-US" b="0" dirty="0"/>
          </a:p>
          <a:p>
            <a:r>
              <a:rPr lang="en-US" b="0" dirty="0"/>
              <a:t>That’s great – election judges are an important part of our election experience. These are the people who hand you your ballot and answer your questions. They are legally responsible for making sure that elections are carried out fairly and in accordance with the law.</a:t>
            </a:r>
          </a:p>
          <a:p>
            <a:endParaRPr lang="en-US" b="0" dirty="0"/>
          </a:p>
          <a:p>
            <a:r>
              <a:rPr lang="en-US" b="0" dirty="0"/>
              <a:t>But by recommending good people to be judges, we can also ensure that voters in our precinct will have a positive experience at the polls. A good election judge will help a voter feel welcomed and empowered. This is especially important for new voters with questions about the process.</a:t>
            </a:r>
          </a:p>
          <a:p>
            <a:endParaRPr lang="en-US" b="0" dirty="0"/>
          </a:p>
          <a:p>
            <a:r>
              <a:rPr lang="en-US" b="0" dirty="0"/>
              <a:t>And as a Democrat, you will play a crucial role in ensuring the election judges voters in your precinct interact with represent the diversity of your community.</a:t>
            </a:r>
          </a:p>
        </p:txBody>
      </p:sp>
    </p:spTree>
    <p:extLst>
      <p:ext uri="{BB962C8B-B14F-4D97-AF65-F5344CB8AC3E}">
        <p14:creationId xmlns:p14="http://schemas.microsoft.com/office/powerpoint/2010/main" val="2251625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There aren't many prerequisites for becoming an election judge – there is no special degree or license required. To legally qualify as an election judge, a person:</a:t>
            </a:r>
            <a:br>
              <a:rPr lang="en-US" sz="1100" b="0" i="0" kern="1200" dirty="0">
                <a:solidFill>
                  <a:schemeClr val="tx1"/>
                </a:solidFill>
                <a:effectLst/>
                <a:latin typeface="+mn-lt"/>
                <a:ea typeface="+mn-ea"/>
                <a:cs typeface="+mn-cs"/>
              </a:rPr>
            </a:br>
            <a:endParaRPr lang="en-US" sz="11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b="0" i="0" kern="1200" dirty="0">
                <a:solidFill>
                  <a:schemeClr val="tx1"/>
                </a:solidFill>
                <a:effectLst/>
                <a:latin typeface="+mn-lt"/>
                <a:ea typeface="+mn-ea"/>
                <a:cs typeface="+mn-cs"/>
              </a:rPr>
              <a:t>must be a registered voter</a:t>
            </a:r>
          </a:p>
          <a:p>
            <a:pPr marL="628650" lvl="1" indent="-171450">
              <a:buFont typeface="Arial" panose="020B0604020202020204" pitchFamily="34" charset="0"/>
              <a:buChar char="•"/>
            </a:pPr>
            <a:r>
              <a:rPr lang="en-US" sz="1100" b="0" i="0" kern="1200" dirty="0">
                <a:solidFill>
                  <a:schemeClr val="tx1"/>
                </a:solidFill>
                <a:effectLst/>
                <a:latin typeface="+mn-lt"/>
                <a:ea typeface="+mn-ea"/>
                <a:cs typeface="+mn-cs"/>
              </a:rPr>
              <a:t>must be of good repute and character – this basically means they person cannot be a registered sex offender. </a:t>
            </a:r>
          </a:p>
          <a:p>
            <a:pPr marL="628650" lvl="1" indent="-171450">
              <a:buFont typeface="Arial" panose="020B0604020202020204" pitchFamily="34" charset="0"/>
              <a:buChar char="•"/>
            </a:pPr>
            <a:r>
              <a:rPr lang="en-US" sz="1100" b="0" i="0" kern="1200" dirty="0">
                <a:solidFill>
                  <a:schemeClr val="tx1"/>
                </a:solidFill>
                <a:effectLst/>
                <a:latin typeface="+mn-lt"/>
                <a:ea typeface="+mn-ea"/>
                <a:cs typeface="+mn-cs"/>
              </a:rPr>
              <a:t>must be able to read and write the English language</a:t>
            </a:r>
          </a:p>
          <a:p>
            <a:pPr marL="628650" lvl="1" indent="-171450">
              <a:buFont typeface="Arial" panose="020B0604020202020204" pitchFamily="34" charset="0"/>
              <a:buChar char="•"/>
            </a:pPr>
            <a:r>
              <a:rPr lang="en-US" sz="1100" b="1" i="0" kern="1200" dirty="0">
                <a:solidFill>
                  <a:schemeClr val="tx1"/>
                </a:solidFill>
                <a:effectLst/>
                <a:latin typeface="+mn-lt"/>
                <a:ea typeface="+mn-ea"/>
                <a:cs typeface="+mn-cs"/>
              </a:rPr>
              <a:t>cannot</a:t>
            </a:r>
            <a:r>
              <a:rPr lang="en-US" sz="1100" b="0" i="0" kern="1200" dirty="0">
                <a:solidFill>
                  <a:schemeClr val="tx1"/>
                </a:solidFill>
                <a:effectLst/>
                <a:latin typeface="+mn-lt"/>
                <a:ea typeface="+mn-ea"/>
                <a:cs typeface="+mn-cs"/>
              </a:rPr>
              <a:t> be a candidate for any office in the election</a:t>
            </a:r>
          </a:p>
          <a:p>
            <a:pPr marL="628650" lvl="1" indent="-171450">
              <a:buFont typeface="Arial" panose="020B0604020202020204" pitchFamily="34" charset="0"/>
              <a:buChar char="•"/>
            </a:pPr>
            <a:r>
              <a:rPr lang="en-US" sz="1100" b="1" i="0" kern="1200" dirty="0">
                <a:solidFill>
                  <a:schemeClr val="tx1"/>
                </a:solidFill>
                <a:effectLst/>
                <a:latin typeface="+mn-lt"/>
                <a:ea typeface="+mn-ea"/>
                <a:cs typeface="+mn-cs"/>
              </a:rPr>
              <a:t>cannot</a:t>
            </a:r>
            <a:r>
              <a:rPr lang="en-US" sz="1100" b="0" i="0" kern="1200" dirty="0">
                <a:solidFill>
                  <a:schemeClr val="tx1"/>
                </a:solidFill>
                <a:effectLst/>
                <a:latin typeface="+mn-lt"/>
                <a:ea typeface="+mn-ea"/>
                <a:cs typeface="+mn-cs"/>
              </a:rPr>
              <a:t> be a precinct committeeperson</a:t>
            </a:r>
          </a:p>
          <a:p>
            <a:pPr marL="628650" lvl="1" indent="-171450">
              <a:buFont typeface="Arial" panose="020B0604020202020204" pitchFamily="34" charset="0"/>
              <a:buChar char="•"/>
            </a:pPr>
            <a:r>
              <a:rPr lang="en-US" sz="1100" b="0" i="0" kern="1200" dirty="0">
                <a:solidFill>
                  <a:schemeClr val="tx1"/>
                </a:solidFill>
                <a:effectLst/>
                <a:latin typeface="+mn-lt"/>
                <a:ea typeface="+mn-ea"/>
                <a:cs typeface="+mn-cs"/>
              </a:rPr>
              <a:t>must complete certification (i.e., training) through the election authority – but they will do that after you’ve recommended them</a:t>
            </a:r>
          </a:p>
          <a:p>
            <a:pPr marL="628650" lvl="1" indent="-171450">
              <a:buFont typeface="Arial" panose="020B0604020202020204" pitchFamily="34" charset="0"/>
              <a:buChar char="•"/>
            </a:pPr>
            <a:endParaRPr lang="en-US" sz="1100" b="0" i="0" kern="1200" dirty="0">
              <a:solidFill>
                <a:schemeClr val="tx1"/>
              </a:solidFill>
              <a:effectLst/>
              <a:latin typeface="+mn-lt"/>
              <a:ea typeface="+mn-ea"/>
              <a:cs typeface="+mn-cs"/>
            </a:endParaRPr>
          </a:p>
          <a:p>
            <a:pPr marL="0" lvl="0" indent="0">
              <a:buFont typeface="Arial" panose="020B0604020202020204" pitchFamily="34" charset="0"/>
              <a:buNone/>
            </a:pPr>
            <a:r>
              <a:rPr lang="en-US" sz="1100" b="0" i="0" kern="1200" dirty="0">
                <a:solidFill>
                  <a:schemeClr val="tx1"/>
                </a:solidFill>
                <a:effectLst/>
                <a:latin typeface="+mn-lt"/>
                <a:ea typeface="+mn-ea"/>
                <a:cs typeface="+mn-cs"/>
              </a:rPr>
              <a:t>They must also live in the precinct where they will serve – but, and this is a significant but, one Democratic judge in each precinct can live in another precinct in the same county. So if you’re feeling limited, one of your recommendations can come from a precinct with an abundance of qualified Democrats.</a:t>
            </a:r>
          </a:p>
          <a:p>
            <a:endParaRPr lang="en-US" dirty="0"/>
          </a:p>
        </p:txBody>
      </p:sp>
    </p:spTree>
    <p:extLst>
      <p:ext uri="{BB962C8B-B14F-4D97-AF65-F5344CB8AC3E}">
        <p14:creationId xmlns:p14="http://schemas.microsoft.com/office/powerpoint/2010/main" val="429341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Ok, let’s review! What are the two statutory responsibilities of a PC? (Check for retention)</a:t>
            </a:r>
            <a:endParaRPr lang="en-US" b="1" dirty="0"/>
          </a:p>
        </p:txBody>
      </p:sp>
    </p:spTree>
    <p:extLst>
      <p:ext uri="{BB962C8B-B14F-4D97-AF65-F5344CB8AC3E}">
        <p14:creationId xmlns:p14="http://schemas.microsoft.com/office/powerpoint/2010/main" val="139733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There are a lot of responsibilities that beyond the legally expected responsibilities of a PC. Precinct </a:t>
            </a:r>
            <a:r>
              <a:rPr lang="en-US" b="0" dirty="0" err="1"/>
              <a:t>Committeepeople</a:t>
            </a:r>
            <a:r>
              <a:rPr lang="en-US" b="0" dirty="0"/>
              <a:t> are a lot more than just members of their Central Committee, even though that’s important and pretty awesome. You’re also organizers. You talk to voters and build relationships. Sometimes you’ll register new voters, and you’ll keep them informed. Then, when we get to GOTV season, you’ll make sure all of them get to the polls.</a:t>
            </a:r>
            <a:endParaRPr lang="en-US" b="1" dirty="0"/>
          </a:p>
        </p:txBody>
      </p:sp>
    </p:spTree>
    <p:extLst>
      <p:ext uri="{BB962C8B-B14F-4D97-AF65-F5344CB8AC3E}">
        <p14:creationId xmlns:p14="http://schemas.microsoft.com/office/powerpoint/2010/main" val="299971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Language: </a:t>
            </a:r>
            <a:r>
              <a:rPr lang="en-US" b="0" dirty="0"/>
              <a:t>We can break down organizing into two key components. First, we build relationships with people. We get to know the Democrats in our precinct and build community with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Suggested Question: </a:t>
            </a:r>
            <a:r>
              <a:rPr lang="en-US" b="0" dirty="0"/>
              <a:t>has had a powerful experience talking to other Democrats in their precinct?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Language: </a:t>
            </a:r>
            <a:r>
              <a:rPr lang="en-US" b="0" dirty="0"/>
              <a:t>Building relationships is about building trust, and that goes both ways. It helps us better serve our neighbors by keeping them informed. It’s also an important way for us to make sure our county party is working toward the issues that Democrats in our county really care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when we get near election day, our motivation flips. That focus changes from building relationships with people, to getting them out to vote – and ideally as early as possible. We’ll rely on those amazing Democrats we’ve met to make a difference with their ballot, and we’ll ask them to volunteer to help the cause by getting involved with GOTV.</a:t>
            </a:r>
            <a:endParaRPr lang="en-US" b="1" dirty="0"/>
          </a:p>
        </p:txBody>
      </p:sp>
    </p:spTree>
    <p:extLst>
      <p:ext uri="{BB962C8B-B14F-4D97-AF65-F5344CB8AC3E}">
        <p14:creationId xmlns:p14="http://schemas.microsoft.com/office/powerpoint/2010/main" val="1092227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There are a lot of ways we can build relationships. Canvassing and phone banking are the most common ways. What are some other ways you’ve built relationships with Democrats in your precinct? (Take 2-3 ideas)  </a:t>
            </a:r>
            <a:endParaRPr lang="en-US" b="1" dirty="0"/>
          </a:p>
        </p:txBody>
      </p:sp>
    </p:spTree>
    <p:extLst>
      <p:ext uri="{BB962C8B-B14F-4D97-AF65-F5344CB8AC3E}">
        <p14:creationId xmlns:p14="http://schemas.microsoft.com/office/powerpoint/2010/main" val="140379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It’s September, so we have to talk about GOTV. This is the time we shift from a relationship-focused organizing, to an objective-focused organizing. And that objective is to have intentional conversations with </a:t>
            </a:r>
            <a:r>
              <a:rPr lang="en-US" b="1" dirty="0"/>
              <a:t>all</a:t>
            </a:r>
            <a:r>
              <a:rPr lang="en-US" b="0" dirty="0"/>
              <a:t> Democratic base voters in the precinct and turn them out to vote.</a:t>
            </a:r>
            <a:endParaRPr lang="en-US" b="1" dirty="0"/>
          </a:p>
        </p:txBody>
      </p:sp>
    </p:spTree>
    <p:extLst>
      <p:ext uri="{BB962C8B-B14F-4D97-AF65-F5344CB8AC3E}">
        <p14:creationId xmlns:p14="http://schemas.microsoft.com/office/powerpoint/2010/main" val="586563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mn-ea"/>
                <a:cs typeface="+mn-cs"/>
              </a:rPr>
              <a:t>When PCs make sure that Democratic base voters make it to the polls, campaigns can focus their energy on more difficult voters.</a:t>
            </a:r>
          </a:p>
          <a:p>
            <a:endParaRPr lang="en-US" sz="1100" b="0" i="0" kern="1200" dirty="0">
              <a:solidFill>
                <a:schemeClr val="tx1"/>
              </a:solidFill>
              <a:effectLst/>
              <a:latin typeface="+mn-lt"/>
              <a:ea typeface="+mn-ea"/>
              <a:cs typeface="+mn-cs"/>
            </a:endParaRPr>
          </a:p>
          <a:p>
            <a:r>
              <a:rPr lang="en-US" sz="1100" b="0" i="0" kern="1200" dirty="0">
                <a:solidFill>
                  <a:schemeClr val="tx1"/>
                </a:solidFill>
                <a:effectLst/>
                <a:latin typeface="+mn-lt"/>
                <a:ea typeface="+mn-ea"/>
                <a:cs typeface="+mn-cs"/>
              </a:rPr>
              <a:t>Democratic base voters are your lean and strong Democrats – folks who reliably vote and reliably vote in elections. </a:t>
            </a:r>
            <a:endParaRPr lang="en-US" dirty="0"/>
          </a:p>
        </p:txBody>
      </p:sp>
    </p:spTree>
    <p:extLst>
      <p:ext uri="{BB962C8B-B14F-4D97-AF65-F5344CB8AC3E}">
        <p14:creationId xmlns:p14="http://schemas.microsoft.com/office/powerpoint/2010/main" val="374624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We want them to vote as early as possible. Early Get Out the Vote starts on September 27</a:t>
            </a:r>
            <a:r>
              <a:rPr lang="en-US" b="0" baseline="30000" dirty="0"/>
              <a:t>th</a:t>
            </a:r>
            <a:r>
              <a:rPr lang="en-US" b="0" dirty="0"/>
              <a:t>. From there we have just over five weeks! </a:t>
            </a:r>
          </a:p>
          <a:p>
            <a:endParaRPr lang="en-US" b="0" dirty="0"/>
          </a:p>
          <a:p>
            <a:r>
              <a:rPr lang="en-US" b="0" dirty="0"/>
              <a:t>The amazing thing is that when we get those Democratic base voters to vote early in-person, or submit a vote by mail ballot as soon as they get it, they will start to come off every campaign’s list. That saves campaigns a lot of time, and let’s them focus on folks who need more motivation.</a:t>
            </a:r>
          </a:p>
          <a:p>
            <a:endParaRPr lang="en-US" b="0" dirty="0"/>
          </a:p>
          <a:p>
            <a:r>
              <a:rPr lang="en-US" b="0" dirty="0"/>
              <a:t>By the time you get to November 3</a:t>
            </a:r>
            <a:r>
              <a:rPr lang="en-US" b="0" baseline="30000" dirty="0"/>
              <a:t>rd</a:t>
            </a:r>
            <a:r>
              <a:rPr lang="en-US" b="0" dirty="0"/>
              <a:t>, the real Get Out the Vote program starts. This is fast and furious, knock every door and call every phone number of Democrats who have not voted yet. If you need motivation to push early vote, just remember every person who early votes is only less person you have to track down in the last few days before Election Day.</a:t>
            </a:r>
            <a:endParaRPr lang="en-US" b="1" dirty="0"/>
          </a:p>
        </p:txBody>
      </p:sp>
    </p:spTree>
    <p:extLst>
      <p:ext uri="{BB962C8B-B14F-4D97-AF65-F5344CB8AC3E}">
        <p14:creationId xmlns:p14="http://schemas.microsoft.com/office/powerpoint/2010/main" val="2816360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On Election Day, there are a number of responsibilities. We want to be there for our voters, making sure they don’t face any trouble at the polls. We’ll keep track of who has voted to make sure we get every single person to the poll. We’ll hand out palm cards, which are basically a little flier that lists all of the Democratic candidates on the ballot. And as the day goes on, we’ll make sure every single Democrat has actually shown up!</a:t>
            </a:r>
            <a:endParaRPr lang="en-US" b="1" dirty="0"/>
          </a:p>
        </p:txBody>
      </p:sp>
    </p:spTree>
    <p:extLst>
      <p:ext uri="{BB962C8B-B14F-4D97-AF65-F5344CB8AC3E}">
        <p14:creationId xmlns:p14="http://schemas.microsoft.com/office/powerpoint/2010/main" val="126845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rtl="0"/>
            <a:r>
              <a:rPr lang="en-US" sz="1100" b="0" i="0" u="none" strike="noStrike" kern="1200" dirty="0">
                <a:solidFill>
                  <a:schemeClr val="tx1"/>
                </a:solidFill>
                <a:effectLst/>
                <a:latin typeface="+mn-lt"/>
                <a:ea typeface="+mn-ea"/>
                <a:cs typeface="+mn-cs"/>
              </a:rPr>
              <a:t>Update slide with name. </a:t>
            </a:r>
            <a:endParaRPr lang="en-US" b="0" dirty="0">
              <a:effectLst/>
            </a:endParaRPr>
          </a:p>
          <a:p>
            <a:pPr rtl="0"/>
            <a:br>
              <a:rPr lang="en-US" b="0" dirty="0">
                <a:effectLst/>
              </a:rPr>
            </a:b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This is your chance to intro the session title and yourself. Give trainees the 2 minute version of who you are and why you are excited to be in the room training. Use this time to establish credibility within the room and set the tone for the session. </a:t>
            </a:r>
            <a:endParaRPr lang="en-US" b="0" dirty="0">
              <a:effectLst/>
            </a:endParaRPr>
          </a:p>
          <a:p>
            <a:endParaRPr lang="en-US" dirty="0"/>
          </a:p>
        </p:txBody>
      </p:sp>
    </p:spTree>
    <p:extLst>
      <p:ext uri="{BB962C8B-B14F-4D97-AF65-F5344CB8AC3E}">
        <p14:creationId xmlns:p14="http://schemas.microsoft.com/office/powerpoint/2010/main" val="53283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sz="1100" b="1" i="0" kern="1200" dirty="0">
                <a:solidFill>
                  <a:schemeClr val="tx1"/>
                </a:solidFill>
                <a:effectLst/>
                <a:latin typeface="+mn-lt"/>
                <a:ea typeface="+mn-ea"/>
                <a:cs typeface="+mn-cs"/>
              </a:rPr>
              <a:t>Language: </a:t>
            </a:r>
            <a:r>
              <a:rPr lang="en-US" sz="1100" b="0" i="0" kern="1200" dirty="0">
                <a:solidFill>
                  <a:schemeClr val="tx1"/>
                </a:solidFill>
                <a:effectLst/>
                <a:latin typeface="+mn-lt"/>
                <a:ea typeface="+mn-ea"/>
                <a:cs typeface="+mn-cs"/>
              </a:rPr>
              <a:t>There are a few key roles on Election Day, and we need people power to make it work. So first of all, make sure you’ve requested that day off work if you are able. As you’re asking others to help out, these are some of the roles you can ask them to help with:</a:t>
            </a:r>
          </a:p>
          <a:p>
            <a:endParaRPr lang="en-US" sz="1100" b="1"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Poll Watchers, or Checkers</a:t>
            </a:r>
            <a:r>
              <a:rPr lang="en-US" sz="1100" b="0" i="0" kern="1200" dirty="0">
                <a:solidFill>
                  <a:schemeClr val="tx1"/>
                </a:solidFill>
                <a:effectLst/>
                <a:latin typeface="+mn-lt"/>
                <a:ea typeface="+mn-ea"/>
                <a:cs typeface="+mn-cs"/>
              </a:rPr>
              <a:t> are volunteers who keep track of voters who come to the polling place throughout Election Day. They are called “Checkers” because they mark off the names of those who have voted on a master lists of the voters in their precinct. </a:t>
            </a:r>
          </a:p>
          <a:p>
            <a:endParaRPr lang="en-US" sz="1100" b="0" i="0" kern="1200" dirty="0">
              <a:solidFill>
                <a:schemeClr val="tx1"/>
              </a:solidFill>
              <a:effectLst/>
              <a:latin typeface="+mn-lt"/>
              <a:ea typeface="+mn-ea"/>
              <a:cs typeface="+mn-cs"/>
            </a:endParaRPr>
          </a:p>
          <a:p>
            <a:r>
              <a:rPr lang="en-US" sz="1100" b="1" i="0" kern="1200" dirty="0">
                <a:solidFill>
                  <a:schemeClr val="tx1"/>
                </a:solidFill>
                <a:effectLst/>
                <a:latin typeface="+mn-lt"/>
                <a:ea typeface="+mn-ea"/>
                <a:cs typeface="+mn-cs"/>
              </a:rPr>
              <a:t>Passers</a:t>
            </a:r>
            <a:r>
              <a:rPr lang="en-US" sz="1100" b="0" i="0" kern="1200" dirty="0">
                <a:solidFill>
                  <a:schemeClr val="tx1"/>
                </a:solidFill>
                <a:effectLst/>
                <a:latin typeface="+mn-lt"/>
                <a:ea typeface="+mn-ea"/>
                <a:cs typeface="+mn-cs"/>
              </a:rPr>
              <a:t> distribute “palm cards” in front of the polling location. Palm cards have the names and office of local Democratic candidates. Passers must stand 100 feet from the polling location (by Illinois law).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dirty="0">
                <a:solidFill>
                  <a:schemeClr val="tx1"/>
                </a:solidFill>
                <a:effectLst/>
                <a:latin typeface="+mn-lt"/>
                <a:ea typeface="+mn-ea"/>
                <a:cs typeface="+mn-cs"/>
              </a:rPr>
              <a:t>Runners</a:t>
            </a:r>
            <a:r>
              <a:rPr lang="en-US" sz="1100" b="0" i="0" kern="1200" dirty="0">
                <a:solidFill>
                  <a:schemeClr val="tx1"/>
                </a:solidFill>
                <a:effectLst/>
                <a:latin typeface="+mn-lt"/>
                <a:ea typeface="+mn-ea"/>
                <a:cs typeface="+mn-cs"/>
              </a:rPr>
              <a:t> are so named because they physically go to the homes of all voters who have not voted and make sure they vote. The Runners’ busiest time is between 5:00pm – 7:00pm. Folks who are not able to canvass can also make phone calls.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787798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What are some things you’ve learned today, or new ideas you’ve had as we’ve talked about those core PC responsibilities today? (Call on 2-3 participants). </a:t>
            </a:r>
            <a:endParaRPr lang="en-US" b="0" dirty="0">
              <a:effectLst/>
            </a:endParaRPr>
          </a:p>
          <a:p>
            <a:endParaRPr lang="en-US" dirty="0"/>
          </a:p>
        </p:txBody>
      </p:sp>
    </p:spTree>
    <p:extLst>
      <p:ext uri="{BB962C8B-B14F-4D97-AF65-F5344CB8AC3E}">
        <p14:creationId xmlns:p14="http://schemas.microsoft.com/office/powerpoint/2010/main" val="286344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tx1"/>
                </a:solidFill>
                <a:effectLst/>
                <a:latin typeface="+mn-lt"/>
                <a:ea typeface="+mn-ea"/>
                <a:cs typeface="+mn-cs"/>
              </a:rPr>
              <a:t>Language:</a:t>
            </a:r>
            <a:r>
              <a:rPr lang="en-US" sz="1100" b="0" i="0" u="none" strike="noStrike" kern="1200" dirty="0">
                <a:solidFill>
                  <a:schemeClr val="tx1"/>
                </a:solidFill>
                <a:effectLst/>
                <a:latin typeface="+mn-lt"/>
                <a:ea typeface="+mn-ea"/>
                <a:cs typeface="+mn-cs"/>
              </a:rPr>
              <a:t> While this session is done for today, NDTC has an Online Academy with a range of courses available! You should check out “Getting Started as a Precinct </a:t>
            </a:r>
            <a:r>
              <a:rPr lang="en-US" sz="1100" b="0" i="0" u="none" strike="noStrike" kern="1200" dirty="0" err="1">
                <a:solidFill>
                  <a:schemeClr val="tx1"/>
                </a:solidFill>
                <a:effectLst/>
                <a:latin typeface="+mn-lt"/>
                <a:ea typeface="+mn-ea"/>
                <a:cs typeface="+mn-cs"/>
              </a:rPr>
              <a:t>Commiteeperson</a:t>
            </a:r>
            <a:r>
              <a:rPr lang="en-US" sz="1100" b="0" i="0" u="none" strike="noStrike" kern="1200" dirty="0">
                <a:solidFill>
                  <a:schemeClr val="tx1"/>
                </a:solidFill>
                <a:effectLst/>
                <a:latin typeface="+mn-lt"/>
                <a:ea typeface="+mn-ea"/>
                <a:cs typeface="+mn-cs"/>
              </a:rPr>
              <a:t>” and “Finding Volunteers and Other Supporters” for more information!</a:t>
            </a:r>
            <a:endParaRPr lang="en-US" b="0" dirty="0">
              <a:effectLst/>
            </a:endParaRPr>
          </a:p>
          <a:p>
            <a:endParaRPr lang="en-US" dirty="0"/>
          </a:p>
        </p:txBody>
      </p:sp>
    </p:spTree>
    <p:extLst>
      <p:ext uri="{BB962C8B-B14F-4D97-AF65-F5344CB8AC3E}">
        <p14:creationId xmlns:p14="http://schemas.microsoft.com/office/powerpoint/2010/main" val="2914194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Title Page – Option 1</a:t>
            </a:r>
            <a:endParaRPr dirty="0"/>
          </a:p>
        </p:txBody>
      </p:sp>
    </p:spTree>
    <p:extLst>
      <p:ext uri="{BB962C8B-B14F-4D97-AF65-F5344CB8AC3E}">
        <p14:creationId xmlns:p14="http://schemas.microsoft.com/office/powerpoint/2010/main" val="170661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  </a:t>
            </a:r>
            <a:r>
              <a:rPr lang="en-US" sz="1100" b="0" i="0" u="none" strike="noStrike" kern="1200" dirty="0">
                <a:solidFill>
                  <a:schemeClr val="tx1"/>
                </a:solidFill>
                <a:effectLst/>
                <a:latin typeface="+mn-lt"/>
                <a:ea typeface="+mn-ea"/>
                <a:cs typeface="+mn-cs"/>
              </a:rPr>
              <a:t>Walk through the agenda for the session. This exact slide will appear in between sections throughout the entire training deck. </a:t>
            </a:r>
            <a:endParaRPr lang="en-US" b="0" dirty="0">
              <a:effectLst/>
            </a:endParaRPr>
          </a:p>
          <a:p>
            <a:br>
              <a:rPr lang="en-US" b="0" dirty="0">
                <a:effectLst/>
              </a:rPr>
            </a:br>
            <a:endParaRPr lang="en-US" dirty="0"/>
          </a:p>
          <a:p>
            <a:endParaRPr lang="en-US" dirty="0"/>
          </a:p>
        </p:txBody>
      </p:sp>
    </p:spTree>
    <p:extLst>
      <p:ext uri="{BB962C8B-B14F-4D97-AF65-F5344CB8AC3E}">
        <p14:creationId xmlns:p14="http://schemas.microsoft.com/office/powerpoint/2010/main" val="344931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Throughout this session we have 3 main objectives we want to accomplish. First, we’re going to recognize your statutory responsibilities as a PC – what you are legally expected to do. Then, we’ll discover how to organize our precincts. Finally, we’ll prepare to Get Out the Vote for Democratic Candidates.</a:t>
            </a:r>
          </a:p>
          <a:p>
            <a:endParaRPr lang="en-US" b="0" dirty="0"/>
          </a:p>
          <a:p>
            <a:r>
              <a:rPr lang="en-US" b="1" dirty="0"/>
              <a:t>NOTE: </a:t>
            </a:r>
            <a:r>
              <a:rPr lang="en-US" b="0" dirty="0"/>
              <a:t>This session is largely overview. Our goal is to build a sense of identity, not answer every question about being a PC. </a:t>
            </a:r>
            <a:endParaRPr lang="en-US" b="1" dirty="0"/>
          </a:p>
        </p:txBody>
      </p:sp>
    </p:spTree>
    <p:extLst>
      <p:ext uri="{BB962C8B-B14F-4D97-AF65-F5344CB8AC3E}">
        <p14:creationId xmlns:p14="http://schemas.microsoft.com/office/powerpoint/2010/main" val="251507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Throughout this session we have 3 main objectives we want to accomplish. First, we’re going to recognize your statutory responsibilities as a PC – what you are legally expected to do. Then, we’ll discover how to organize our precincts. Finally, we’ll prepare to Get Out the Vote for Democratic Candidates.</a:t>
            </a:r>
          </a:p>
          <a:p>
            <a:endParaRPr lang="en-US" b="0" dirty="0"/>
          </a:p>
          <a:p>
            <a:r>
              <a:rPr lang="en-US" b="1" dirty="0"/>
              <a:t>NOTE: </a:t>
            </a:r>
            <a:r>
              <a:rPr lang="en-US" b="0" dirty="0"/>
              <a:t>This session is largely overview. Our goal is to build a sense of identity, not answer every question about being a PC. </a:t>
            </a:r>
            <a:endParaRPr lang="en-US" b="1" dirty="0"/>
          </a:p>
        </p:txBody>
      </p:sp>
    </p:spTree>
    <p:extLst>
      <p:ext uri="{BB962C8B-B14F-4D97-AF65-F5344CB8AC3E}">
        <p14:creationId xmlns:p14="http://schemas.microsoft.com/office/powerpoint/2010/main" val="247190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rtl="0"/>
            <a:r>
              <a:rPr lang="en-US" sz="1100" b="1" i="0" u="none" strike="noStrike" kern="1200" dirty="0">
                <a:solidFill>
                  <a:schemeClr val="tx1"/>
                </a:solidFill>
                <a:effectLst/>
                <a:latin typeface="+mn-lt"/>
                <a:ea typeface="+mn-ea"/>
                <a:cs typeface="+mn-cs"/>
              </a:rPr>
              <a:t>NOTE:</a:t>
            </a:r>
            <a:r>
              <a:rPr lang="en-US" sz="1100" b="0" i="0" u="none" strike="noStrike" kern="1200" dirty="0">
                <a:solidFill>
                  <a:schemeClr val="tx1"/>
                </a:solidFill>
                <a:effectLst/>
                <a:latin typeface="+mn-lt"/>
                <a:ea typeface="+mn-ea"/>
                <a:cs typeface="+mn-cs"/>
              </a:rPr>
              <a:t> Do not get into the specifics of every single part of voter turnout. Illustrate the importance of the precinct committeeperson. </a:t>
            </a:r>
            <a:endParaRPr lang="en-US" b="0" dirty="0">
              <a:effectLst/>
            </a:endParaRPr>
          </a:p>
          <a:p>
            <a:pPr rtl="0"/>
            <a:r>
              <a:rPr lang="en-US" sz="1100" b="1" i="0" u="none" strike="noStrike" kern="1200" dirty="0">
                <a:solidFill>
                  <a:schemeClr val="tx1"/>
                </a:solidFill>
                <a:effectLst/>
                <a:latin typeface="+mn-lt"/>
                <a:ea typeface="+mn-ea"/>
                <a:cs typeface="+mn-cs"/>
              </a:rPr>
              <a:t>LANGUAGE: </a:t>
            </a:r>
            <a:r>
              <a:rPr lang="en-US" sz="1100" b="0" i="0" u="none" strike="noStrike" kern="1200" dirty="0">
                <a:solidFill>
                  <a:schemeClr val="tx1"/>
                </a:solidFill>
                <a:effectLst/>
                <a:latin typeface="+mn-lt"/>
                <a:ea typeface="+mn-ea"/>
                <a:cs typeface="+mn-cs"/>
              </a:rPr>
              <a:t>The precinct committeeperson plays a critical role in voter turnout through getting out the voter for base Democratic voters in their precinct, people who the precinct committeeperson has built relationships with throughout the year. The local Democratic Party is generally focused on getting out the Democratic vote with the entire local party’s regional area. Individual campaigns are focused on a particular candidate, and statewide coordinated campaigns are working with candidates to get out the vote for people who support the candidates, which can included voters they worked to persuade. </a:t>
            </a:r>
            <a:endParaRPr lang="en-US" b="0" dirty="0">
              <a:effectLst/>
            </a:endParaRPr>
          </a:p>
        </p:txBody>
      </p:sp>
    </p:spTree>
    <p:extLst>
      <p:ext uri="{BB962C8B-B14F-4D97-AF65-F5344CB8AC3E}">
        <p14:creationId xmlns:p14="http://schemas.microsoft.com/office/powerpoint/2010/main" val="51305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There are a lot of responsibilities for precinct </a:t>
            </a:r>
            <a:r>
              <a:rPr lang="en-US" b="0" dirty="0" err="1"/>
              <a:t>committeepeople</a:t>
            </a:r>
            <a:r>
              <a:rPr lang="en-US" b="0" dirty="0"/>
              <a:t>, but there are a couple of legal, or statutory, responsibilities. What are some of those statutory responsibilities you have as PCs?</a:t>
            </a:r>
            <a:endParaRPr lang="en-US" b="1" dirty="0"/>
          </a:p>
        </p:txBody>
      </p:sp>
    </p:spTree>
    <p:extLst>
      <p:ext uri="{BB962C8B-B14F-4D97-AF65-F5344CB8AC3E}">
        <p14:creationId xmlns:p14="http://schemas.microsoft.com/office/powerpoint/2010/main" val="358138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The two essential, legally expected responsibilities for a PC are to serve on the County Democratic party’s Central Committee, and to recommend election judges to your local election authority. </a:t>
            </a:r>
            <a:endParaRPr lang="en-US" b="1" dirty="0"/>
          </a:p>
        </p:txBody>
      </p:sp>
    </p:spTree>
    <p:extLst>
      <p:ext uri="{BB962C8B-B14F-4D97-AF65-F5344CB8AC3E}">
        <p14:creationId xmlns:p14="http://schemas.microsoft.com/office/powerpoint/2010/main" val="85916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b="1" dirty="0"/>
              <a:t>LANGUAGE: </a:t>
            </a:r>
            <a:r>
              <a:rPr lang="en-US" b="0" dirty="0"/>
              <a:t>As a member of your central committee, your first responsibility after being elected is to elect your party’s officers. Of course, only elected PCs get to participate in the election of your chair – so appointed folks will need to make sure they’re on the ballot the next time. The exact way the rest of your officers are elected will vary by your county party’s bylaws.</a:t>
            </a:r>
          </a:p>
          <a:p>
            <a:endParaRPr lang="en-US" b="0" dirty="0"/>
          </a:p>
          <a:p>
            <a:r>
              <a:rPr lang="en-US" b="0" dirty="0"/>
              <a:t>Your second responsibility is really significant. You are a steward of your party’s mission and resources. As a member of the Central Committee, you have a say and a vote on issues. You also can bring your own ideas to the table, and get involved in committees or working groups to bring those ideas to life. </a:t>
            </a:r>
          </a:p>
        </p:txBody>
      </p:sp>
    </p:spTree>
    <p:extLst>
      <p:ext uri="{BB962C8B-B14F-4D97-AF65-F5344CB8AC3E}">
        <p14:creationId xmlns:p14="http://schemas.microsoft.com/office/powerpoint/2010/main" val="2214782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BG.png"/>
          <p:cNvPicPr>
            <a:picLocks noChangeAspect="1"/>
          </p:cNvPicPr>
          <p:nvPr userDrawn="1"/>
        </p:nvPicPr>
        <p:blipFill>
          <a:blip r:embed="rId2"/>
          <a:srcRect t="-367" r="7903" b="366"/>
          <a:stretch>
            <a:fillRect/>
          </a:stretch>
        </p:blipFill>
        <p:spPr>
          <a:xfrm>
            <a:off x="-1" y="-87935"/>
            <a:ext cx="9144001" cy="5195995"/>
          </a:xfrm>
          <a:prstGeom prst="rect">
            <a:avLst/>
          </a:prstGeom>
        </p:spPr>
      </p:pic>
      <p:graphicFrame>
        <p:nvGraphicFramePr>
          <p:cNvPr id="5" name="Table 4"/>
          <p:cNvGraphicFramePr>
            <a:graphicFrameLocks noGrp="1"/>
          </p:cNvGraphicFramePr>
          <p:nvPr userDrawn="1"/>
        </p:nvGraphicFramePr>
        <p:xfrm>
          <a:off x="-1" y="3569817"/>
          <a:ext cx="9144000" cy="1538243"/>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5382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FFFFFF"/>
                        </a:solidFill>
                        <a:latin typeface="Gotham Bold" pitchFamily="50" charset="0"/>
                        <a:ea typeface="Helvetica" charset="0"/>
                        <a:cs typeface="Gotham Book"/>
                      </a:endParaRPr>
                    </a:p>
                  </a:txBody>
                  <a:tcPr anchor="ctr">
                    <a:solidFill>
                      <a:srgbClr val="0F75BC"/>
                    </a:solidFill>
                  </a:tcPr>
                </a:tc>
                <a:extLst>
                  <a:ext uri="{0D108BD9-81ED-4DB2-BD59-A6C34878D82A}">
                    <a16:rowId xmlns:a16="http://schemas.microsoft.com/office/drawing/2014/main" val="10000"/>
                  </a:ext>
                </a:extLst>
              </a:tr>
            </a:tbl>
          </a:graphicData>
        </a:graphic>
      </p:graphicFrame>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5" name="Picture 4" descr="BG.png"/>
          <p:cNvPicPr>
            <a:picLocks noChangeAspect="1"/>
          </p:cNvPicPr>
          <p:nvPr userDrawn="1"/>
        </p:nvPicPr>
        <p:blipFill>
          <a:blip r:embed="rId3"/>
          <a:srcRect t="-367" r="7903" b="366"/>
          <a:stretch>
            <a:fillRect/>
          </a:stretch>
        </p:blipFill>
        <p:spPr>
          <a:xfrm>
            <a:off x="-1" y="-87935"/>
            <a:ext cx="9144001" cy="5195995"/>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pic>
        <p:nvPicPr>
          <p:cNvPr id="6" name="Picture 5" descr="litebg.jpg"/>
          <p:cNvPicPr>
            <a:picLocks noChangeAspect="1"/>
          </p:cNvPicPr>
          <p:nvPr userDrawn="1"/>
        </p:nvPicPr>
        <p:blipFill>
          <a:blip r:embed="rId3">
            <a:lum/>
          </a:blip>
          <a:stretch>
            <a:fillRect/>
          </a:stretch>
        </p:blipFill>
        <p:spPr>
          <a:xfrm>
            <a:off x="0" y="-43873"/>
            <a:ext cx="9144000" cy="5143500"/>
          </a:xfrm>
          <a:prstGeom prst="rect">
            <a:avLst/>
          </a:prstGeom>
          <a:solidFill>
            <a:schemeClr val="accent1"/>
          </a:solidFill>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5" name="Rectangle 4"/>
          <p:cNvSpPr/>
          <p:nvPr userDrawn="1"/>
        </p:nvSpPr>
        <p:spPr>
          <a:xfrm>
            <a:off x="0" y="0"/>
            <a:ext cx="9144000" cy="65482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9144000" cy="5106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 line.png"/>
          <p:cNvPicPr>
            <a:picLocks noChangeAspect="1"/>
          </p:cNvPicPr>
          <p:nvPr userDrawn="1"/>
        </p:nvPicPr>
        <p:blipFill>
          <a:blip r:embed="rId2"/>
          <a:stretch>
            <a:fillRect/>
          </a:stretch>
        </p:blipFill>
        <p:spPr>
          <a:xfrm>
            <a:off x="-1" y="5097763"/>
            <a:ext cx="9144000" cy="39626"/>
          </a:xfrm>
          <a:prstGeom prst="rect">
            <a:avLst/>
          </a:prstGeom>
        </p:spPr>
      </p:pic>
      <p:sp>
        <p:nvSpPr>
          <p:cNvPr id="7"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litebg.jpg"/>
          <p:cNvPicPr>
            <a:picLocks noChangeAspect="1"/>
          </p:cNvPicPr>
          <p:nvPr userDrawn="1"/>
        </p:nvPicPr>
        <p:blipFill>
          <a:blip r:embed="rId2">
            <a:lum/>
          </a:blip>
          <a:srcRect l="1365" t="3801" r="1"/>
          <a:stretch>
            <a:fillRect/>
          </a:stretch>
        </p:blipFill>
        <p:spPr>
          <a:xfrm>
            <a:off x="-5055" y="0"/>
            <a:ext cx="9149056" cy="5104914"/>
          </a:xfrm>
          <a:prstGeom prst="rect">
            <a:avLst/>
          </a:prstGeom>
          <a:solidFill>
            <a:schemeClr val="accent1"/>
          </a:solidFill>
        </p:spPr>
      </p:pic>
      <p:sp>
        <p:nvSpPr>
          <p:cNvPr id="5" name="Rectangular Callout 4"/>
          <p:cNvSpPr/>
          <p:nvPr userDrawn="1"/>
        </p:nvSpPr>
        <p:spPr>
          <a:xfrm flipH="1">
            <a:off x="3174601" y="1981200"/>
            <a:ext cx="5445523" cy="2647950"/>
          </a:xfrm>
          <a:prstGeom prst="wedgeRectCallout">
            <a:avLst>
              <a:gd name="adj1" fmla="val -20654"/>
              <a:gd name="adj2" fmla="val 65378"/>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userDrawn="1"/>
        </p:nvSpPr>
        <p:spPr>
          <a:xfrm flipV="1">
            <a:off x="393300" y="631535"/>
            <a:ext cx="3544841" cy="997239"/>
          </a:xfrm>
          <a:prstGeom prst="wedgeRectCallout">
            <a:avLst>
              <a:gd name="adj1" fmla="val -20833"/>
              <a:gd name="adj2" fmla="val 84388"/>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lor line.png"/>
          <p:cNvPicPr>
            <a:picLocks noChangeAspect="1"/>
          </p:cNvPicPr>
          <p:nvPr userDrawn="1"/>
        </p:nvPicPr>
        <p:blipFill>
          <a:blip r:embed="rId3"/>
          <a:stretch>
            <a:fillRect/>
          </a:stretch>
        </p:blipFill>
        <p:spPr>
          <a:xfrm>
            <a:off x="-1" y="5097763"/>
            <a:ext cx="9144000" cy="39626"/>
          </a:xfrm>
          <a:prstGeom prst="rect">
            <a:avLst/>
          </a:prstGeom>
        </p:spPr>
      </p:pic>
      <p:sp>
        <p:nvSpPr>
          <p:cNvPr id="9"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 Column Body 3 1">
    <p:spTree>
      <p:nvGrpSpPr>
        <p:cNvPr id="1" name="Shape 22"/>
        <p:cNvGrpSpPr/>
        <p:nvPr/>
      </p:nvGrpSpPr>
      <p:grpSpPr>
        <a:xfrm>
          <a:off x="0" y="0"/>
          <a:ext cx="0" cy="0"/>
          <a:chOff x="0" y="0"/>
          <a:chExt cx="0" cy="0"/>
        </a:xfrm>
      </p:grpSpPr>
      <p:sp>
        <p:nvSpPr>
          <p:cNvPr id="24" name="Shape 24"/>
          <p:cNvSpPr/>
          <p:nvPr/>
        </p:nvSpPr>
        <p:spPr>
          <a:xfrm>
            <a:off x="0" y="1398175"/>
            <a:ext cx="2173800" cy="2214600"/>
          </a:xfrm>
          <a:prstGeom prst="rightArrow">
            <a:avLst>
              <a:gd name="adj1" fmla="val 41937"/>
              <a:gd name="adj2" fmla="val 55612"/>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5" name="Shape 25"/>
          <p:cNvSpPr txBox="1">
            <a:spLocks noGrp="1"/>
          </p:cNvSpPr>
          <p:nvPr>
            <p:ph type="body" idx="1"/>
          </p:nvPr>
        </p:nvSpPr>
        <p:spPr>
          <a:xfrm>
            <a:off x="2536700" y="2033325"/>
            <a:ext cx="6105600" cy="2955599"/>
          </a:xfrm>
          <a:prstGeom prst="rect">
            <a:avLst/>
          </a:prstGeom>
        </p:spPr>
        <p:txBody>
          <a:bodyPr lIns="44200" tIns="44200" rIns="44200" bIns="44200" anchor="t" anchorCtr="0"/>
          <a:lstStyle>
            <a:lvl1pPr lvl="0" rtl="0">
              <a:spcBef>
                <a:spcPts val="0"/>
              </a:spcBef>
              <a:buClr>
                <a:srgbClr val="0F75BC"/>
              </a:buClr>
              <a:buSzPct val="100000"/>
              <a:buFont typeface="Questrial"/>
              <a:buAutoNum type="arabicPeriod"/>
              <a:defRPr sz="4800" b="1">
                <a:solidFill>
                  <a:srgbClr val="0F75BC"/>
                </a:solidFill>
                <a:latin typeface="Questrial"/>
                <a:ea typeface="Questrial"/>
                <a:cs typeface="Questrial"/>
                <a:sym typeface="Questrial"/>
              </a:defRPr>
            </a:lvl1pPr>
            <a:lvl2pPr lvl="1" rtl="0">
              <a:spcBef>
                <a:spcPts val="0"/>
              </a:spcBef>
              <a:buSzPct val="100000"/>
              <a:buFont typeface="Questrial"/>
              <a:buAutoNum type="alphaLcPeriod"/>
              <a:defRPr sz="2400">
                <a:latin typeface="Questrial"/>
                <a:ea typeface="Questrial"/>
                <a:cs typeface="Questrial"/>
                <a:sym typeface="Questrial"/>
              </a:defRPr>
            </a:lvl2pPr>
            <a:lvl3pPr lvl="2" rtl="0">
              <a:spcBef>
                <a:spcPts val="0"/>
              </a:spcBef>
              <a:buSzPct val="100000"/>
              <a:buFont typeface="Questrial"/>
              <a:buAutoNum type="romanLcPeriod"/>
              <a:defRPr sz="2400">
                <a:latin typeface="Questrial"/>
                <a:ea typeface="Questrial"/>
                <a:cs typeface="Questrial"/>
                <a:sym typeface="Questrial"/>
              </a:defRPr>
            </a:lvl3pPr>
            <a:lvl4pPr lvl="3" rtl="0">
              <a:spcBef>
                <a:spcPts val="0"/>
              </a:spcBef>
              <a:buSzPct val="100000"/>
              <a:buFont typeface="Questrial"/>
              <a:buAutoNum type="arabicPeriod"/>
              <a:defRPr sz="2400">
                <a:latin typeface="Questrial"/>
                <a:ea typeface="Questrial"/>
                <a:cs typeface="Questrial"/>
                <a:sym typeface="Questrial"/>
              </a:defRPr>
            </a:lvl4pPr>
            <a:lvl5pPr lvl="4" rtl="0">
              <a:spcBef>
                <a:spcPts val="0"/>
              </a:spcBef>
              <a:buSzPct val="100000"/>
              <a:buFont typeface="Questrial"/>
              <a:buAutoNum type="alphaLcPeriod"/>
              <a:defRPr sz="2400">
                <a:latin typeface="Questrial"/>
                <a:ea typeface="Questrial"/>
                <a:cs typeface="Questrial"/>
                <a:sym typeface="Questrial"/>
              </a:defRPr>
            </a:lvl5pPr>
            <a:lvl6pPr lvl="5" rtl="0">
              <a:spcBef>
                <a:spcPts val="0"/>
              </a:spcBef>
              <a:buSzPct val="100000"/>
              <a:buFont typeface="Questrial"/>
              <a:buAutoNum type="romanLcPeriod"/>
              <a:defRPr sz="2400">
                <a:latin typeface="Questrial"/>
                <a:ea typeface="Questrial"/>
                <a:cs typeface="Questrial"/>
                <a:sym typeface="Questrial"/>
              </a:defRPr>
            </a:lvl6pPr>
            <a:lvl7pPr lvl="6" rtl="0">
              <a:spcBef>
                <a:spcPts val="0"/>
              </a:spcBef>
              <a:buSzPct val="100000"/>
              <a:buFont typeface="Questrial"/>
              <a:buAutoNum type="arabicPeriod"/>
              <a:defRPr sz="2400">
                <a:latin typeface="Questrial"/>
                <a:ea typeface="Questrial"/>
                <a:cs typeface="Questrial"/>
                <a:sym typeface="Questrial"/>
              </a:defRPr>
            </a:lvl7pPr>
            <a:lvl8pPr lvl="7" rtl="0">
              <a:spcBef>
                <a:spcPts val="0"/>
              </a:spcBef>
              <a:buSzPct val="100000"/>
              <a:buFont typeface="Questrial"/>
              <a:buAutoNum type="alphaLcPeriod"/>
              <a:defRPr sz="2400">
                <a:latin typeface="Questrial"/>
                <a:ea typeface="Questrial"/>
                <a:cs typeface="Questrial"/>
                <a:sym typeface="Questrial"/>
              </a:defRPr>
            </a:lvl8pPr>
            <a:lvl9pPr lvl="8" rtl="0">
              <a:spcBef>
                <a:spcPts val="0"/>
              </a:spcBef>
              <a:buSzPct val="100000"/>
              <a:buFont typeface="Questrial"/>
              <a:buAutoNum type="romanLcPeriod"/>
              <a:defRPr sz="3000">
                <a:latin typeface="Questrial"/>
                <a:ea typeface="Questrial"/>
                <a:cs typeface="Questrial"/>
                <a:sym typeface="Questrial"/>
              </a:defRPr>
            </a:lvl9pPr>
          </a:lstStyle>
          <a:p>
            <a:endParaRPr dirty="0"/>
          </a:p>
        </p:txBody>
      </p:sp>
      <p:sp>
        <p:nvSpPr>
          <p:cNvPr id="6" name="Shape 10"/>
          <p:cNvSpPr txBox="1">
            <a:spLocks noGrp="1"/>
          </p:cNvSpPr>
          <p:nvPr>
            <p:ph type="sldNum" idx="12"/>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527050" y="576113"/>
            <a:ext cx="8122200" cy="4396499"/>
          </a:xfrm>
          <a:prstGeom prst="rect">
            <a:avLst/>
          </a:prstGeom>
          <a:noFill/>
          <a:ln>
            <a:noFill/>
          </a:ln>
        </p:spPr>
        <p:txBody>
          <a:bodyPr lIns="44200" tIns="44200" rIns="44200" bIns="44200" anchor="t" anchorCtr="0"/>
          <a:lstStyle>
            <a:lvl1pPr marL="0" marR="0" lvl="0" indent="0" algn="l" rtl="0">
              <a:lnSpc>
                <a:spcPct val="80000"/>
              </a:lnSpc>
              <a:spcBef>
                <a:spcPts val="500"/>
              </a:spcBef>
              <a:buSzPct val="100000"/>
              <a:defRPr sz="700"/>
            </a:lvl1pPr>
            <a:lvl2pPr marL="0" marR="0" lvl="1" indent="0" algn="l" rtl="0">
              <a:lnSpc>
                <a:spcPct val="90000"/>
              </a:lnSpc>
              <a:spcBef>
                <a:spcPts val="1900"/>
              </a:spcBef>
              <a:buSzPct val="100000"/>
              <a:defRPr sz="700"/>
            </a:lvl2pPr>
            <a:lvl3pPr marL="0" marR="0" lvl="2" indent="0" algn="l" rtl="0">
              <a:lnSpc>
                <a:spcPct val="90000"/>
              </a:lnSpc>
              <a:spcBef>
                <a:spcPts val="1900"/>
              </a:spcBef>
              <a:buSzPct val="100000"/>
              <a:defRPr sz="700"/>
            </a:lvl3pPr>
            <a:lvl4pPr marL="0" marR="0" lvl="3" indent="0" algn="l" rtl="0">
              <a:lnSpc>
                <a:spcPct val="90000"/>
              </a:lnSpc>
              <a:spcBef>
                <a:spcPts val="1900"/>
              </a:spcBef>
              <a:buClr>
                <a:srgbClr val="424242"/>
              </a:buClr>
              <a:buSzPct val="100000"/>
              <a:buFont typeface="Helvetica Neue"/>
              <a:buNone/>
              <a:defRPr sz="700"/>
            </a:lvl4pPr>
            <a:lvl5pPr marL="0" marR="0" lvl="4" indent="0" algn="l" rtl="0">
              <a:lnSpc>
                <a:spcPct val="90000"/>
              </a:lnSpc>
              <a:spcBef>
                <a:spcPts val="1900"/>
              </a:spcBef>
              <a:buSzPct val="100000"/>
              <a:defRPr sz="700"/>
            </a:lvl5pPr>
            <a:lvl6pPr marL="0" marR="0" lvl="5" indent="0" algn="l" rtl="0">
              <a:lnSpc>
                <a:spcPct val="80000"/>
              </a:lnSpc>
              <a:spcBef>
                <a:spcPts val="500"/>
              </a:spcBef>
              <a:buSzPct val="100000"/>
              <a:defRPr sz="700"/>
            </a:lvl6pPr>
            <a:lvl7pPr marL="0" marR="0" lvl="6" indent="0" algn="l" rtl="0">
              <a:lnSpc>
                <a:spcPct val="80000"/>
              </a:lnSpc>
              <a:spcBef>
                <a:spcPts val="500"/>
              </a:spcBef>
              <a:buSzPct val="100000"/>
              <a:defRPr sz="700"/>
            </a:lvl7pPr>
            <a:lvl8pPr marL="0" marR="0" lvl="7" indent="0" algn="l" rtl="0">
              <a:lnSpc>
                <a:spcPct val="80000"/>
              </a:lnSpc>
              <a:spcBef>
                <a:spcPts val="500"/>
              </a:spcBef>
              <a:buSzPct val="100000"/>
              <a:defRPr sz="700"/>
            </a:lvl8pPr>
            <a:lvl9pPr marL="0" marR="0" lvl="8" indent="0" algn="l" rtl="0">
              <a:lnSpc>
                <a:spcPct val="80000"/>
              </a:lnSpc>
              <a:spcBef>
                <a:spcPts val="500"/>
              </a:spcBef>
              <a:buSzPct val="100000"/>
              <a:defRPr sz="700"/>
            </a:lvl9pPr>
          </a:lstStyle>
          <a:p>
            <a:endParaRPr dirty="0"/>
          </a:p>
        </p:txBody>
      </p:sp>
      <p:sp>
        <p:nvSpPr>
          <p:cNvPr id="7" name="Shape 7"/>
          <p:cNvSpPr txBox="1">
            <a:spLocks noGrp="1"/>
          </p:cNvSpPr>
          <p:nvPr>
            <p:ph type="title"/>
          </p:nvPr>
        </p:nvSpPr>
        <p:spPr>
          <a:xfrm>
            <a:off x="501650" y="82550"/>
            <a:ext cx="8140799" cy="476400"/>
          </a:xfrm>
          <a:prstGeom prst="rect">
            <a:avLst/>
          </a:prstGeom>
          <a:noFill/>
          <a:ln>
            <a:noFill/>
          </a:ln>
        </p:spPr>
        <p:txBody>
          <a:bodyPr lIns="44200" tIns="44200" rIns="44200" bIns="44200" anchor="ctr" anchorCtr="0"/>
          <a:lstStyle>
            <a:lvl1pPr marL="0" marR="0" lvl="0" indent="0" algn="l" rtl="0">
              <a:lnSpc>
                <a:spcPct val="75000"/>
              </a:lnSpc>
              <a:spcBef>
                <a:spcPts val="700"/>
              </a:spcBef>
              <a:buSzPct val="100000"/>
              <a:defRPr sz="700"/>
            </a:lvl1pPr>
            <a:lvl2pPr marL="0" marR="0" lvl="1" indent="114300" algn="l" rtl="0">
              <a:lnSpc>
                <a:spcPct val="75000"/>
              </a:lnSpc>
              <a:spcBef>
                <a:spcPts val="700"/>
              </a:spcBef>
              <a:buSzPct val="100000"/>
              <a:defRPr sz="700"/>
            </a:lvl2pPr>
            <a:lvl3pPr marL="0" marR="0" lvl="2" indent="215900" algn="l" rtl="0">
              <a:lnSpc>
                <a:spcPct val="75000"/>
              </a:lnSpc>
              <a:spcBef>
                <a:spcPts val="700"/>
              </a:spcBef>
              <a:buSzPct val="100000"/>
              <a:defRPr sz="700"/>
            </a:lvl3pPr>
            <a:lvl4pPr marL="0" marR="0" lvl="3" indent="330200" algn="l" rtl="0">
              <a:lnSpc>
                <a:spcPct val="75000"/>
              </a:lnSpc>
              <a:spcBef>
                <a:spcPts val="700"/>
              </a:spcBef>
              <a:buSzPct val="100000"/>
              <a:defRPr sz="700"/>
            </a:lvl4pPr>
            <a:lvl5pPr marL="0" marR="0" lvl="4" indent="444500" algn="l" rtl="0">
              <a:lnSpc>
                <a:spcPct val="75000"/>
              </a:lnSpc>
              <a:spcBef>
                <a:spcPts val="700"/>
              </a:spcBef>
              <a:buSzPct val="100000"/>
              <a:defRPr sz="700"/>
            </a:lvl5pPr>
            <a:lvl6pPr marL="0" marR="0" lvl="5" indent="558800" algn="l" rtl="0">
              <a:lnSpc>
                <a:spcPct val="75000"/>
              </a:lnSpc>
              <a:spcBef>
                <a:spcPts val="700"/>
              </a:spcBef>
              <a:buSzPct val="100000"/>
              <a:defRPr sz="700"/>
            </a:lvl6pPr>
            <a:lvl7pPr marL="0" marR="0" lvl="6" indent="660400" algn="l" rtl="0">
              <a:lnSpc>
                <a:spcPct val="75000"/>
              </a:lnSpc>
              <a:spcBef>
                <a:spcPts val="700"/>
              </a:spcBef>
              <a:buSzPct val="100000"/>
              <a:defRPr sz="700"/>
            </a:lvl7pPr>
            <a:lvl8pPr marL="0" marR="0" lvl="7" indent="774700" algn="l" rtl="0">
              <a:lnSpc>
                <a:spcPct val="75000"/>
              </a:lnSpc>
              <a:spcBef>
                <a:spcPts val="700"/>
              </a:spcBef>
              <a:buSzPct val="100000"/>
              <a:defRPr sz="700"/>
            </a:lvl8pPr>
            <a:lvl9pPr marL="0" marR="0" lvl="8" indent="889000" algn="l" rtl="0">
              <a:lnSpc>
                <a:spcPct val="75000"/>
              </a:lnSpc>
              <a:spcBef>
                <a:spcPts val="700"/>
              </a:spcBef>
              <a:buSzPct val="100000"/>
              <a:defRPr sz="700"/>
            </a:lvl9pPr>
          </a:lstStyle>
          <a:p>
            <a:endParaRPr/>
          </a:p>
        </p:txBody>
      </p:sp>
      <p:sp>
        <p:nvSpPr>
          <p:cNvPr id="8" name="Shape 8"/>
          <p:cNvSpPr/>
          <p:nvPr/>
        </p:nvSpPr>
        <p:spPr>
          <a:xfrm>
            <a:off x="0" y="5122775"/>
            <a:ext cx="9144000" cy="22200"/>
          </a:xfrm>
          <a:prstGeom prst="rect">
            <a:avLst/>
          </a:prstGeom>
          <a:solidFill>
            <a:srgbClr val="F3F3F3"/>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01" y="5209235"/>
            <a:ext cx="695149" cy="46343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6821" y="5196159"/>
            <a:ext cx="2520188" cy="480235"/>
          </a:xfrm>
          <a:prstGeom prst="rect">
            <a:avLst/>
          </a:prstGeom>
        </p:spPr>
      </p:pic>
      <p:sp>
        <p:nvSpPr>
          <p:cNvPr id="9" name="Shape 10"/>
          <p:cNvSpPr txBox="1">
            <a:spLocks noGrp="1"/>
          </p:cNvSpPr>
          <p:nvPr>
            <p:ph type="sldNum" idx="4"/>
          </p:nvPr>
        </p:nvSpPr>
        <p:spPr>
          <a:xfrm>
            <a:off x="8482452" y="5195993"/>
            <a:ext cx="661547" cy="437399"/>
          </a:xfrm>
          <a:prstGeom prst="rect">
            <a:avLst/>
          </a:prstGeom>
          <a:noFill/>
          <a:ln>
            <a:noFill/>
          </a:ln>
        </p:spPr>
        <p:txBody>
          <a:bodyPr lIns="91425" tIns="91425" rIns="91425" bIns="91425" anchor="ctr" anchorCtr="0">
            <a:noAutofit/>
          </a:bodyPr>
          <a:lstStyle>
            <a:lvl1pPr algn="l">
              <a:defRPr sz="800" b="1" i="0">
                <a:solidFill>
                  <a:srgbClr val="0F75BC"/>
                </a:solidFill>
                <a:latin typeface="Gotham Book"/>
                <a:ea typeface="Sharp Unity Extrabold" charset="0"/>
                <a:cs typeface="Gotham Book"/>
              </a:defRPr>
            </a:lvl1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7" r:id="rId1"/>
    <p:sldLayoutId id="2147483652" r:id="rId2"/>
    <p:sldLayoutId id="2147483654" r:id="rId3"/>
    <p:sldLayoutId id="2147483653" r:id="rId4"/>
    <p:sldLayoutId id="2147483658" r:id="rId5"/>
    <p:sldLayoutId id="2147483656" r:id="rId6"/>
    <p:sldLayoutId id="21474836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36" userDrawn="1">
          <p15:clr>
            <a:srgbClr val="F26B43"/>
          </p15:clr>
        </p15:guide>
        <p15:guide id="2" orient="horz" pos="3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1</a:t>
            </a:fld>
            <a:endParaRPr lang="en" dirty="0"/>
          </a:p>
        </p:txBody>
      </p:sp>
      <p:pic>
        <p:nvPicPr>
          <p:cNvPr id="7" name="Picture 6" descr="flip-logo.png"/>
          <p:cNvPicPr>
            <a:picLocks noChangeAspect="1"/>
          </p:cNvPicPr>
          <p:nvPr/>
        </p:nvPicPr>
        <p:blipFill>
          <a:blip r:embed="rId6"/>
          <a:stretch>
            <a:fillRect/>
          </a:stretch>
        </p:blipFill>
        <p:spPr>
          <a:xfrm>
            <a:off x="862869" y="5310835"/>
            <a:ext cx="709898" cy="226231"/>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10</a:t>
            </a:fld>
            <a:endParaRPr lang="en" dirty="0"/>
          </a:p>
        </p:txBody>
      </p:sp>
      <p:pic>
        <p:nvPicPr>
          <p:cNvPr id="3" name="Picture 2"/>
          <p:cNvPicPr>
            <a:picLocks noChangeAspect="1"/>
          </p:cNvPicPr>
          <p:nvPr/>
        </p:nvPicPr>
        <p:blipFill>
          <a:blip r:embed="rId3"/>
          <a:srcRect l="25923" t="7631" r="24432" b="10845"/>
          <a:stretch>
            <a:fillRect/>
          </a:stretch>
        </p:blipFill>
        <p:spPr>
          <a:xfrm>
            <a:off x="6267175" y="1498216"/>
            <a:ext cx="1596683" cy="2058458"/>
          </a:xfrm>
          <a:prstGeom prst="rect">
            <a:avLst/>
          </a:prstGeom>
        </p:spPr>
      </p:pic>
      <p:sp>
        <p:nvSpPr>
          <p:cNvPr id="4" name="TextBox 3"/>
          <p:cNvSpPr txBox="1"/>
          <p:nvPr/>
        </p:nvSpPr>
        <p:spPr>
          <a:xfrm>
            <a:off x="656959" y="2028002"/>
            <a:ext cx="5254283" cy="1200329"/>
          </a:xfrm>
          <a:prstGeom prst="rect">
            <a:avLst/>
          </a:prstGeom>
          <a:noFill/>
        </p:spPr>
        <p:txBody>
          <a:bodyPr wrap="square" rtlCol="0">
            <a:spAutoFit/>
          </a:bodyPr>
          <a:lstStyle/>
          <a:p>
            <a:pPr algn="ctr"/>
            <a:r>
              <a:rPr lang="en-US" sz="2400" dirty="0">
                <a:solidFill>
                  <a:srgbClr val="FFFFFF"/>
                </a:solidFill>
                <a:latin typeface="Gotham Medium" pitchFamily="50" charset="0"/>
              </a:rPr>
              <a:t>What are the statutory responsibilities of a precinct committeeperson?</a:t>
            </a:r>
          </a:p>
        </p:txBody>
      </p:sp>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extLst>
      <p:ext uri="{BB962C8B-B14F-4D97-AF65-F5344CB8AC3E}">
        <p14:creationId xmlns:p14="http://schemas.microsoft.com/office/powerpoint/2010/main" val="254391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11</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STATUTORY RESPONSIBILITIES</a:t>
            </a:r>
            <a:endParaRPr lang="en" sz="2100" dirty="0">
              <a:solidFill>
                <a:srgbClr val="FFFFFF"/>
              </a:solidFill>
              <a:latin typeface="Gotham Bold" pitchFamily="50" charset="0"/>
              <a:ea typeface="Sharp Unity Extrabold" charset="0"/>
              <a:cs typeface="Gotham Ultra"/>
            </a:endParaRPr>
          </a:p>
        </p:txBody>
      </p:sp>
      <p:sp>
        <p:nvSpPr>
          <p:cNvPr id="11" name="Rectangle 10"/>
          <p:cNvSpPr/>
          <p:nvPr/>
        </p:nvSpPr>
        <p:spPr>
          <a:xfrm>
            <a:off x="1723291" y="1876444"/>
            <a:ext cx="5584879" cy="908676"/>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Book" pitchFamily="50" charset="0"/>
              </a:rPr>
              <a:t>Serve on the Central Committee</a:t>
            </a:r>
            <a:endParaRPr lang="en-US" sz="1800" dirty="0">
              <a:solidFill>
                <a:srgbClr val="FFFFFF"/>
              </a:solidFill>
              <a:latin typeface="Gotham Book" pitchFamily="50" charset="0"/>
              <a:ea typeface="Gotham Book" charset="0"/>
              <a:cs typeface="Gotham Book" charset="0"/>
            </a:endParaRPr>
          </a:p>
        </p:txBody>
      </p:sp>
      <p:sp>
        <p:nvSpPr>
          <p:cNvPr id="12" name="Rectangle 11"/>
          <p:cNvSpPr/>
          <p:nvPr/>
        </p:nvSpPr>
        <p:spPr>
          <a:xfrm>
            <a:off x="1723291" y="2959618"/>
            <a:ext cx="5584879" cy="924742"/>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Book" pitchFamily="50" charset="0"/>
              </a:rPr>
              <a:t>Recommend election judges</a:t>
            </a:r>
          </a:p>
          <a:p>
            <a:pPr algn="ctr"/>
            <a:r>
              <a:rPr lang="en-US" sz="1800" dirty="0">
                <a:solidFill>
                  <a:srgbClr val="FFFFFF"/>
                </a:solidFill>
                <a:latin typeface="Gotham Book" pitchFamily="50" charset="0"/>
              </a:rPr>
              <a:t>to the local election authority</a:t>
            </a:r>
            <a:endParaRPr lang="en-US" sz="1800" dirty="0">
              <a:solidFill>
                <a:srgbClr val="FFFFFF"/>
              </a:solidFill>
              <a:latin typeface="Gotham Book" pitchFamily="50" charset="0"/>
              <a:ea typeface="Gotham Book" charset="0"/>
              <a:cs typeface="Gotham Book" charset="0"/>
            </a:endParaRPr>
          </a:p>
        </p:txBody>
      </p:sp>
      <p:pic>
        <p:nvPicPr>
          <p:cNvPr id="6" name="Picture 5"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12</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CENTRAL COMMITTEE RESPONSIBILITIES</a:t>
            </a:r>
            <a:endParaRPr lang="en" sz="2100" dirty="0">
              <a:solidFill>
                <a:srgbClr val="FFFFFF"/>
              </a:solidFill>
              <a:latin typeface="Gotham Bold" pitchFamily="50" charset="0"/>
              <a:ea typeface="Sharp Unity Extrabold" charset="0"/>
              <a:cs typeface="Gotham Ultra"/>
            </a:endParaRPr>
          </a:p>
        </p:txBody>
      </p:sp>
      <p:sp>
        <p:nvSpPr>
          <p:cNvPr id="4" name="Rectangle 3"/>
          <p:cNvSpPr/>
          <p:nvPr/>
        </p:nvSpPr>
        <p:spPr>
          <a:xfrm>
            <a:off x="1723291" y="1876444"/>
            <a:ext cx="5584879" cy="908676"/>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Book" pitchFamily="50" charset="0"/>
              </a:rPr>
              <a:t>Elects officers according to their bylaws</a:t>
            </a:r>
            <a:endParaRPr lang="en-US" sz="1800" dirty="0">
              <a:solidFill>
                <a:srgbClr val="FFFFFF"/>
              </a:solidFill>
              <a:latin typeface="Gotham Book" pitchFamily="50" charset="0"/>
              <a:ea typeface="Gotham Book" charset="0"/>
              <a:cs typeface="Gotham Book" charset="0"/>
            </a:endParaRPr>
          </a:p>
        </p:txBody>
      </p:sp>
      <p:sp>
        <p:nvSpPr>
          <p:cNvPr id="5" name="Rectangle 4"/>
          <p:cNvSpPr/>
          <p:nvPr/>
        </p:nvSpPr>
        <p:spPr>
          <a:xfrm>
            <a:off x="1723291" y="2959618"/>
            <a:ext cx="5584879" cy="924742"/>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Book" pitchFamily="50" charset="0"/>
              </a:rPr>
              <a:t>Stewards the party’s mission and resources</a:t>
            </a:r>
            <a:endParaRPr lang="en-US" sz="1800" dirty="0">
              <a:solidFill>
                <a:srgbClr val="FFFFFF"/>
              </a:solidFill>
              <a:latin typeface="Gotham Book" pitchFamily="50" charset="0"/>
              <a:ea typeface="Gotham Book" charset="0"/>
              <a:cs typeface="Gotham Book" charset="0"/>
            </a:endParaRPr>
          </a:p>
        </p:txBody>
      </p:sp>
      <p:pic>
        <p:nvPicPr>
          <p:cNvPr id="6" name="Picture 5"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13</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ELECTION JUDGES</a:t>
            </a:r>
            <a:endParaRPr lang="en" sz="2100" dirty="0">
              <a:solidFill>
                <a:srgbClr val="FFFFFF"/>
              </a:solidFill>
              <a:latin typeface="Gotham Bold" pitchFamily="50" charset="0"/>
              <a:ea typeface="Sharp Unity Extrabold" charset="0"/>
              <a:cs typeface="Gotham Ultra"/>
            </a:endParaRPr>
          </a:p>
        </p:txBody>
      </p:sp>
      <p:pic>
        <p:nvPicPr>
          <p:cNvPr id="9" name="Picture 8" descr="flip-logo.png"/>
          <p:cNvPicPr>
            <a:picLocks noChangeAspect="1"/>
          </p:cNvPicPr>
          <p:nvPr/>
        </p:nvPicPr>
        <p:blipFill>
          <a:blip r:embed="rId3"/>
          <a:stretch>
            <a:fillRect/>
          </a:stretch>
        </p:blipFill>
        <p:spPr>
          <a:xfrm>
            <a:off x="862869" y="5310835"/>
            <a:ext cx="709898" cy="226231"/>
          </a:xfrm>
          <a:prstGeom prst="rect">
            <a:avLst/>
          </a:prstGeom>
        </p:spPr>
      </p:pic>
      <p:pic>
        <p:nvPicPr>
          <p:cNvPr id="1026" name="Picture 2" descr="C:\Users\Bianca\Box Sync\Desktop\Images\icon &amp; graphic\icons\PNG icon\Justice Scale.png"/>
          <p:cNvPicPr>
            <a:picLocks noChangeAspect="1" noChangeArrowheads="1"/>
          </p:cNvPicPr>
          <p:nvPr/>
        </p:nvPicPr>
        <p:blipFill>
          <a:blip r:embed="rId4"/>
          <a:srcRect/>
          <a:stretch>
            <a:fillRect/>
          </a:stretch>
        </p:blipFill>
        <p:spPr bwMode="auto">
          <a:xfrm>
            <a:off x="1423560" y="1731147"/>
            <a:ext cx="1688246" cy="1679499"/>
          </a:xfrm>
          <a:prstGeom prst="rect">
            <a:avLst/>
          </a:prstGeom>
          <a:noFill/>
        </p:spPr>
      </p:pic>
      <p:pic>
        <p:nvPicPr>
          <p:cNvPr id="1028" name="Picture 4" descr="C:\Users\Bianca\Box Sync\Desktop\Images\icon &amp; graphic\icons\PNG icon\Book.png"/>
          <p:cNvPicPr>
            <a:picLocks noChangeAspect="1" noChangeArrowheads="1"/>
          </p:cNvPicPr>
          <p:nvPr/>
        </p:nvPicPr>
        <p:blipFill>
          <a:blip r:embed="rId5"/>
          <a:stretch>
            <a:fillRect/>
          </a:stretch>
        </p:blipFill>
        <p:spPr bwMode="auto">
          <a:xfrm>
            <a:off x="6040045" y="2033627"/>
            <a:ext cx="1438278" cy="986904"/>
          </a:xfrm>
          <a:prstGeom prst="rect">
            <a:avLst/>
          </a:prstGeom>
          <a:noFill/>
        </p:spPr>
      </p:pic>
      <p:sp>
        <p:nvSpPr>
          <p:cNvPr id="14" name="TextBox 13"/>
          <p:cNvSpPr txBox="1"/>
          <p:nvPr/>
        </p:nvSpPr>
        <p:spPr>
          <a:xfrm>
            <a:off x="1615041" y="3716118"/>
            <a:ext cx="1348055" cy="461665"/>
          </a:xfrm>
          <a:prstGeom prst="rect">
            <a:avLst/>
          </a:prstGeom>
          <a:noFill/>
        </p:spPr>
        <p:txBody>
          <a:bodyPr wrap="square" rtlCol="0">
            <a:spAutoFit/>
          </a:bodyPr>
          <a:lstStyle/>
          <a:p>
            <a:pPr algn="ctr"/>
            <a:r>
              <a:rPr lang="en-US" sz="2400" dirty="0">
                <a:solidFill>
                  <a:srgbClr val="004F93"/>
                </a:solidFill>
                <a:latin typeface="Gotham Bold" pitchFamily="50" charset="0"/>
              </a:rPr>
              <a:t>Fairly</a:t>
            </a:r>
            <a:endParaRPr lang="en-US" sz="2400" dirty="0">
              <a:solidFill>
                <a:srgbClr val="004F93"/>
              </a:solidFill>
              <a:latin typeface="Gotham Bold" pitchFamily="50" charset="0"/>
              <a:ea typeface="Gotham Book" charset="0"/>
              <a:cs typeface="Gotham Book" charset="0"/>
            </a:endParaRPr>
          </a:p>
        </p:txBody>
      </p:sp>
      <p:sp>
        <p:nvSpPr>
          <p:cNvPr id="15" name="TextBox 14"/>
          <p:cNvSpPr txBox="1"/>
          <p:nvPr/>
        </p:nvSpPr>
        <p:spPr>
          <a:xfrm>
            <a:off x="5449828" y="3716118"/>
            <a:ext cx="2721255" cy="830997"/>
          </a:xfrm>
          <a:prstGeom prst="rect">
            <a:avLst/>
          </a:prstGeom>
          <a:noFill/>
        </p:spPr>
        <p:txBody>
          <a:bodyPr wrap="square" rtlCol="0">
            <a:spAutoFit/>
          </a:bodyPr>
          <a:lstStyle/>
          <a:p>
            <a:pPr algn="ctr"/>
            <a:r>
              <a:rPr lang="en-US" sz="2400" dirty="0">
                <a:solidFill>
                  <a:srgbClr val="004F93"/>
                </a:solidFill>
                <a:latin typeface="Gotham Bold" pitchFamily="50" charset="0"/>
              </a:rPr>
              <a:t>In accordance with the law</a:t>
            </a:r>
            <a:endParaRPr lang="en-US" sz="2400" dirty="0">
              <a:solidFill>
                <a:srgbClr val="004F93"/>
              </a:solidFill>
              <a:latin typeface="Gotham Bold" pitchFamily="50" charset="0"/>
              <a:ea typeface="Gotham Book" charset="0"/>
              <a:cs typeface="Gotham Book"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14</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WHO CAN BE AN ELECTION JUDGE?</a:t>
            </a:r>
            <a:endParaRPr lang="en" sz="2100" dirty="0">
              <a:solidFill>
                <a:srgbClr val="FFFFFF"/>
              </a:solidFill>
              <a:latin typeface="Gotham Bold" pitchFamily="50" charset="0"/>
              <a:ea typeface="Sharp Unity Extrabold" charset="0"/>
              <a:cs typeface="Gotham Ultra"/>
            </a:endParaRPr>
          </a:p>
        </p:txBody>
      </p:sp>
      <p:sp>
        <p:nvSpPr>
          <p:cNvPr id="4" name="Rectangle 3"/>
          <p:cNvSpPr/>
          <p:nvPr/>
        </p:nvSpPr>
        <p:spPr>
          <a:xfrm>
            <a:off x="1631308" y="1290304"/>
            <a:ext cx="5932176" cy="354692"/>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Gotham Book" pitchFamily="50" charset="0"/>
              </a:rPr>
              <a:t>An election judge</a:t>
            </a:r>
            <a:endParaRPr lang="en-US" sz="1800" dirty="0">
              <a:solidFill>
                <a:srgbClr val="FFFFFF"/>
              </a:solidFill>
              <a:latin typeface="Gotham Book" pitchFamily="50" charset="0"/>
              <a:ea typeface="Gotham Book" charset="0"/>
              <a:cs typeface="Gotham Book" charset="0"/>
            </a:endParaRPr>
          </a:p>
        </p:txBody>
      </p:sp>
      <p:sp>
        <p:nvSpPr>
          <p:cNvPr id="10" name="Rectangle 9"/>
          <p:cNvSpPr/>
          <p:nvPr/>
        </p:nvSpPr>
        <p:spPr>
          <a:xfrm>
            <a:off x="1631308" y="197397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11" name="Rectangle 10"/>
          <p:cNvSpPr/>
          <p:nvPr/>
        </p:nvSpPr>
        <p:spPr>
          <a:xfrm>
            <a:off x="1631308" y="2372234"/>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12" name="Rectangle 11"/>
          <p:cNvSpPr/>
          <p:nvPr/>
        </p:nvSpPr>
        <p:spPr>
          <a:xfrm>
            <a:off x="2093916" y="1973977"/>
            <a:ext cx="547005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chemeClr val="tx1">
                    <a:lumMod val="50000"/>
                  </a:schemeClr>
                </a:solidFill>
                <a:latin typeface="Gotham Medium" pitchFamily="50" charset="0"/>
              </a:rPr>
              <a:t>Must be </a:t>
            </a:r>
            <a:r>
              <a:rPr lang="en-US" dirty="0">
                <a:solidFill>
                  <a:schemeClr val="tx1">
                    <a:lumMod val="50000"/>
                  </a:schemeClr>
                </a:solidFill>
                <a:latin typeface="Gotham Book" pitchFamily="50" charset="0"/>
              </a:rPr>
              <a:t>a registered voter</a:t>
            </a:r>
            <a:endParaRPr lang="en-US" dirty="0">
              <a:solidFill>
                <a:schemeClr val="tx1">
                  <a:lumMod val="50000"/>
                </a:schemeClr>
              </a:solidFill>
              <a:latin typeface="Gotham Book" pitchFamily="50" charset="0"/>
              <a:ea typeface="Gotham Book" charset="0"/>
              <a:cs typeface="Gotham Book" charset="0"/>
            </a:endParaRPr>
          </a:p>
        </p:txBody>
      </p:sp>
      <p:sp>
        <p:nvSpPr>
          <p:cNvPr id="13" name="Rectangle 12"/>
          <p:cNvSpPr/>
          <p:nvPr/>
        </p:nvSpPr>
        <p:spPr>
          <a:xfrm>
            <a:off x="2095591" y="2372234"/>
            <a:ext cx="546793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latin typeface="Gotham Medium" pitchFamily="50" charset="0"/>
              </a:rPr>
              <a:t>Must be </a:t>
            </a:r>
            <a:r>
              <a:rPr lang="en-US" dirty="0">
                <a:solidFill>
                  <a:schemeClr val="tx1">
                    <a:lumMod val="50000"/>
                  </a:schemeClr>
                </a:solidFill>
                <a:latin typeface="Gotham Book" pitchFamily="50" charset="0"/>
              </a:rPr>
              <a:t>of good repute and character</a:t>
            </a:r>
            <a:endParaRPr lang="en-US" dirty="0">
              <a:solidFill>
                <a:schemeClr val="tx1">
                  <a:lumMod val="50000"/>
                </a:schemeClr>
              </a:solidFill>
              <a:latin typeface="Gotham Book" pitchFamily="50" charset="0"/>
              <a:ea typeface="Gotham Book" charset="0"/>
              <a:cs typeface="Gotham Book" charset="0"/>
            </a:endParaRPr>
          </a:p>
        </p:txBody>
      </p:sp>
      <p:sp>
        <p:nvSpPr>
          <p:cNvPr id="9" name="Rectangle 8"/>
          <p:cNvSpPr/>
          <p:nvPr/>
        </p:nvSpPr>
        <p:spPr>
          <a:xfrm>
            <a:off x="1631269" y="2770491"/>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14" name="Rectangle 13"/>
          <p:cNvSpPr/>
          <p:nvPr/>
        </p:nvSpPr>
        <p:spPr>
          <a:xfrm>
            <a:off x="1631269" y="3168748"/>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5" name="Rectangle 14"/>
          <p:cNvSpPr/>
          <p:nvPr/>
        </p:nvSpPr>
        <p:spPr>
          <a:xfrm>
            <a:off x="2093877" y="2770491"/>
            <a:ext cx="547005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chemeClr val="tx1">
                    <a:lumMod val="50000"/>
                  </a:schemeClr>
                </a:solidFill>
                <a:latin typeface="Gotham Medium" pitchFamily="50" charset="0"/>
              </a:rPr>
              <a:t>Must be </a:t>
            </a:r>
            <a:r>
              <a:rPr lang="en-US" dirty="0">
                <a:solidFill>
                  <a:schemeClr val="tx1">
                    <a:lumMod val="50000"/>
                  </a:schemeClr>
                </a:solidFill>
                <a:latin typeface="Gotham Book" pitchFamily="50" charset="0"/>
              </a:rPr>
              <a:t>able to read and write the English language</a:t>
            </a:r>
            <a:endParaRPr lang="en-US" dirty="0">
              <a:solidFill>
                <a:schemeClr val="tx1">
                  <a:lumMod val="50000"/>
                </a:schemeClr>
              </a:solidFill>
              <a:latin typeface="Gotham Book" pitchFamily="50" charset="0"/>
              <a:ea typeface="Gotham Book" charset="0"/>
              <a:cs typeface="Gotham Book" charset="0"/>
            </a:endParaRPr>
          </a:p>
        </p:txBody>
      </p:sp>
      <p:sp>
        <p:nvSpPr>
          <p:cNvPr id="16" name="Rectangle 15"/>
          <p:cNvSpPr/>
          <p:nvPr/>
        </p:nvSpPr>
        <p:spPr>
          <a:xfrm>
            <a:off x="2095552" y="3168748"/>
            <a:ext cx="546793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latin typeface="Gotham Medium" pitchFamily="50" charset="0"/>
              </a:rPr>
              <a:t>Cannot</a:t>
            </a:r>
            <a:r>
              <a:rPr lang="en-US" dirty="0">
                <a:solidFill>
                  <a:schemeClr val="tx1">
                    <a:lumMod val="50000"/>
                  </a:schemeClr>
                </a:solidFill>
                <a:latin typeface="Gotham Book" pitchFamily="50" charset="0"/>
              </a:rPr>
              <a:t> be a candidate for any office in the election</a:t>
            </a:r>
            <a:endParaRPr lang="en-US" dirty="0">
              <a:solidFill>
                <a:schemeClr val="tx1">
                  <a:lumMod val="50000"/>
                </a:schemeClr>
              </a:solidFill>
              <a:latin typeface="Gotham Book" pitchFamily="50" charset="0"/>
              <a:ea typeface="Gotham Book" charset="0"/>
              <a:cs typeface="Gotham Book" charset="0"/>
            </a:endParaRPr>
          </a:p>
        </p:txBody>
      </p:sp>
      <p:sp>
        <p:nvSpPr>
          <p:cNvPr id="17" name="Rectangle 16"/>
          <p:cNvSpPr/>
          <p:nvPr/>
        </p:nvSpPr>
        <p:spPr>
          <a:xfrm>
            <a:off x="1631269" y="3567005"/>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8" name="Rectangle 17"/>
          <p:cNvSpPr/>
          <p:nvPr/>
        </p:nvSpPr>
        <p:spPr>
          <a:xfrm>
            <a:off x="1631269" y="3965262"/>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6</a:t>
            </a:r>
          </a:p>
        </p:txBody>
      </p:sp>
      <p:sp>
        <p:nvSpPr>
          <p:cNvPr id="19" name="Rectangle 18"/>
          <p:cNvSpPr/>
          <p:nvPr/>
        </p:nvSpPr>
        <p:spPr>
          <a:xfrm>
            <a:off x="2093877" y="3567005"/>
            <a:ext cx="5470053"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chemeClr val="tx1">
                    <a:lumMod val="50000"/>
                  </a:schemeClr>
                </a:solidFill>
                <a:latin typeface="Gotham Medium" pitchFamily="50" charset="0"/>
              </a:rPr>
              <a:t>Cannot</a:t>
            </a:r>
            <a:r>
              <a:rPr lang="en-US" dirty="0">
                <a:solidFill>
                  <a:schemeClr val="tx1">
                    <a:lumMod val="50000"/>
                  </a:schemeClr>
                </a:solidFill>
                <a:latin typeface="Gotham Book" pitchFamily="50" charset="0"/>
              </a:rPr>
              <a:t> be a precinct </a:t>
            </a:r>
            <a:r>
              <a:rPr lang="en-US" dirty="0">
                <a:latin typeface="Gotham Book" pitchFamily="50" charset="0"/>
              </a:rPr>
              <a:t>committeeperson</a:t>
            </a:r>
            <a:endParaRPr lang="en-US" dirty="0">
              <a:solidFill>
                <a:schemeClr val="tx1">
                  <a:lumMod val="50000"/>
                </a:schemeClr>
              </a:solidFill>
              <a:latin typeface="Gotham Book" pitchFamily="50" charset="0"/>
              <a:ea typeface="Gotham Book" charset="0"/>
              <a:cs typeface="Gotham Book" charset="0"/>
            </a:endParaRPr>
          </a:p>
        </p:txBody>
      </p:sp>
      <p:sp>
        <p:nvSpPr>
          <p:cNvPr id="20" name="Rectangle 19"/>
          <p:cNvSpPr/>
          <p:nvPr/>
        </p:nvSpPr>
        <p:spPr>
          <a:xfrm>
            <a:off x="2095552" y="3965262"/>
            <a:ext cx="5467932"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50000"/>
                  </a:schemeClr>
                </a:solidFill>
                <a:latin typeface="Gotham Medium" pitchFamily="50" charset="0"/>
              </a:rPr>
              <a:t>Must</a:t>
            </a:r>
            <a:r>
              <a:rPr lang="en-US" dirty="0">
                <a:solidFill>
                  <a:schemeClr val="tx1">
                    <a:lumMod val="50000"/>
                  </a:schemeClr>
                </a:solidFill>
                <a:latin typeface="Gotham Book" pitchFamily="50" charset="0"/>
              </a:rPr>
              <a:t> complete certification through the election authority</a:t>
            </a:r>
            <a:endParaRPr lang="en-US" dirty="0">
              <a:solidFill>
                <a:schemeClr val="tx1">
                  <a:lumMod val="50000"/>
                </a:schemeClr>
              </a:solidFill>
              <a:latin typeface="Gotham Book" pitchFamily="50" charset="0"/>
              <a:ea typeface="Gotham Book" charset="0"/>
              <a:cs typeface="Gotham Book" charset="0"/>
            </a:endParaRPr>
          </a:p>
        </p:txBody>
      </p:sp>
      <p:sp>
        <p:nvSpPr>
          <p:cNvPr id="21" name="TextBox 20"/>
          <p:cNvSpPr txBox="1"/>
          <p:nvPr/>
        </p:nvSpPr>
        <p:spPr>
          <a:xfrm>
            <a:off x="0" y="4550051"/>
            <a:ext cx="9143999" cy="338554"/>
          </a:xfrm>
          <a:prstGeom prst="rect">
            <a:avLst/>
          </a:prstGeom>
          <a:noFill/>
        </p:spPr>
        <p:txBody>
          <a:bodyPr wrap="square" rtlCol="0">
            <a:spAutoFit/>
          </a:bodyPr>
          <a:lstStyle/>
          <a:p>
            <a:pPr algn="ctr"/>
            <a:r>
              <a:rPr lang="en-US" sz="800" dirty="0">
                <a:solidFill>
                  <a:srgbClr val="EB4951"/>
                </a:solidFill>
                <a:latin typeface="Gotham Medium" pitchFamily="50" charset="0"/>
              </a:rPr>
              <a:t>*Adapted from the “Precinct Committee person Guidebook”</a:t>
            </a:r>
          </a:p>
          <a:p>
            <a:pPr algn="ctr"/>
            <a:r>
              <a:rPr lang="en-US" sz="800" dirty="0">
                <a:solidFill>
                  <a:srgbClr val="EB4951"/>
                </a:solidFill>
                <a:latin typeface="Gotham Medium" pitchFamily="50" charset="0"/>
              </a:rPr>
              <a:t>by the Illinois Democratic County Chairs’ Association “Precinct Committeeperson Guidebook.”</a:t>
            </a:r>
          </a:p>
        </p:txBody>
      </p:sp>
      <p:pic>
        <p:nvPicPr>
          <p:cNvPr id="22" name="Picture 21"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15</a:t>
            </a:fld>
            <a:endParaRPr lang="en" dirty="0"/>
          </a:p>
        </p:txBody>
      </p:sp>
      <p:pic>
        <p:nvPicPr>
          <p:cNvPr id="3" name="Picture 2"/>
          <p:cNvPicPr>
            <a:picLocks noChangeAspect="1"/>
          </p:cNvPicPr>
          <p:nvPr/>
        </p:nvPicPr>
        <p:blipFill>
          <a:blip r:embed="rId3"/>
          <a:srcRect l="25923" t="7631" r="24432" b="10845"/>
          <a:stretch>
            <a:fillRect/>
          </a:stretch>
        </p:blipFill>
        <p:spPr>
          <a:xfrm>
            <a:off x="6267175" y="1498216"/>
            <a:ext cx="1596683" cy="2058458"/>
          </a:xfrm>
          <a:prstGeom prst="rect">
            <a:avLst/>
          </a:prstGeom>
        </p:spPr>
      </p:pic>
      <p:sp>
        <p:nvSpPr>
          <p:cNvPr id="4" name="TextBox 3"/>
          <p:cNvSpPr txBox="1"/>
          <p:nvPr/>
        </p:nvSpPr>
        <p:spPr>
          <a:xfrm>
            <a:off x="656959" y="2028002"/>
            <a:ext cx="5254283" cy="1200329"/>
          </a:xfrm>
          <a:prstGeom prst="rect">
            <a:avLst/>
          </a:prstGeom>
          <a:noFill/>
        </p:spPr>
        <p:txBody>
          <a:bodyPr wrap="square" rtlCol="0">
            <a:spAutoFit/>
          </a:bodyPr>
          <a:lstStyle/>
          <a:p>
            <a:pPr algn="ctr"/>
            <a:r>
              <a:rPr lang="en-US" sz="2400" dirty="0">
                <a:solidFill>
                  <a:srgbClr val="FFFFFF"/>
                </a:solidFill>
                <a:latin typeface="Gotham Medium" pitchFamily="50" charset="0"/>
              </a:rPr>
              <a:t>What are the statutory responsibilities of a precinct committeeperson?</a:t>
            </a:r>
          </a:p>
        </p:txBody>
      </p:sp>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16</a:t>
            </a:fld>
            <a:endParaRPr lang="en" dirty="0"/>
          </a:p>
        </p:txBody>
      </p:sp>
      <p:pic>
        <p:nvPicPr>
          <p:cNvPr id="3" name="Picture 2" descr="speaker.png"/>
          <p:cNvPicPr>
            <a:picLocks noChangeAspect="1"/>
          </p:cNvPicPr>
          <p:nvPr/>
        </p:nvPicPr>
        <p:blipFill>
          <a:blip r:embed="rId2">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Responsibilities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Gotham Medium" pitchFamily="50" charset="0"/>
              </a:rPr>
              <a:t>Organizing My Precinct</a:t>
            </a:r>
            <a:endParaRPr lang="en-US" dirty="0">
              <a:solidFill>
                <a:srgbClr val="FFFFFF"/>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Getting Out the Vote in My Precinct</a:t>
            </a:r>
            <a:endParaRPr lang="en-US" dirty="0">
              <a:solidFill>
                <a:srgbClr val="004F93"/>
              </a:solidFill>
              <a:latin typeface="Gotham Medium" pitchFamily="50" charset="0"/>
              <a:ea typeface="Gotham Book" charset="0"/>
              <a:cs typeface="Gotham Book"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17</a:t>
            </a:fld>
            <a:endParaRPr lang="en" dirty="0"/>
          </a:p>
        </p:txBody>
      </p:sp>
      <p:sp>
        <p:nvSpPr>
          <p:cNvPr id="6"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BEYOND STATUTORY RESPONSIBILITIES</a:t>
            </a:r>
            <a:endParaRPr lang="en" sz="2100" dirty="0">
              <a:solidFill>
                <a:srgbClr val="FFFFFF"/>
              </a:solidFill>
              <a:latin typeface="Gotham Bold" pitchFamily="50" charset="0"/>
              <a:ea typeface="Sharp Unity Extrabold" charset="0"/>
              <a:cs typeface="Gotham Ultra"/>
            </a:endParaRPr>
          </a:p>
        </p:txBody>
      </p:sp>
      <p:pic>
        <p:nvPicPr>
          <p:cNvPr id="16" name="Picture 15"/>
          <p:cNvPicPr>
            <a:picLocks noChangeAspect="1"/>
          </p:cNvPicPr>
          <p:nvPr/>
        </p:nvPicPr>
        <p:blipFill>
          <a:blip r:embed="rId3"/>
          <a:stretch>
            <a:fillRect/>
          </a:stretch>
        </p:blipFill>
        <p:spPr>
          <a:xfrm>
            <a:off x="2527467" y="2022284"/>
            <a:ext cx="1694930" cy="1642410"/>
          </a:xfrm>
          <a:prstGeom prst="rect">
            <a:avLst/>
          </a:prstGeom>
        </p:spPr>
      </p:pic>
      <p:pic>
        <p:nvPicPr>
          <p:cNvPr id="14" name="Picture 13" descr="flip-logo.png"/>
          <p:cNvPicPr>
            <a:picLocks noChangeAspect="1"/>
          </p:cNvPicPr>
          <p:nvPr/>
        </p:nvPicPr>
        <p:blipFill>
          <a:blip r:embed="rId4"/>
          <a:stretch>
            <a:fillRect/>
          </a:stretch>
        </p:blipFill>
        <p:spPr>
          <a:xfrm>
            <a:off x="862869" y="5310835"/>
            <a:ext cx="709898" cy="226231"/>
          </a:xfrm>
          <a:prstGeom prst="rect">
            <a:avLst/>
          </a:prstGeom>
        </p:spPr>
      </p:pic>
      <p:pic>
        <p:nvPicPr>
          <p:cNvPr id="18" name="Picture 17" descr="voting_LB.png"/>
          <p:cNvPicPr>
            <a:picLocks noChangeAspect="1"/>
          </p:cNvPicPr>
          <p:nvPr/>
        </p:nvPicPr>
        <p:blipFill>
          <a:blip r:embed="rId5"/>
          <a:stretch>
            <a:fillRect/>
          </a:stretch>
        </p:blipFill>
        <p:spPr>
          <a:xfrm>
            <a:off x="4646140" y="1963888"/>
            <a:ext cx="1422193" cy="1594107"/>
          </a:xfrm>
          <a:prstGeom prst="rect">
            <a:avLst/>
          </a:prstGeom>
        </p:spPr>
      </p:pic>
      <p:pic>
        <p:nvPicPr>
          <p:cNvPr id="19" name="Picture 18" descr="Icons Blue-34.png"/>
          <p:cNvPicPr>
            <a:picLocks noChangeAspect="1"/>
          </p:cNvPicPr>
          <p:nvPr/>
        </p:nvPicPr>
        <p:blipFill>
          <a:blip r:embed="rId6"/>
          <a:stretch>
            <a:fillRect/>
          </a:stretch>
        </p:blipFill>
        <p:spPr>
          <a:xfrm>
            <a:off x="1011719" y="1593656"/>
            <a:ext cx="1098350" cy="2497168"/>
          </a:xfrm>
          <a:prstGeom prst="rect">
            <a:avLst/>
          </a:prstGeom>
        </p:spPr>
      </p:pic>
      <p:pic>
        <p:nvPicPr>
          <p:cNvPr id="20" name="Picture 19" descr="Communications.png"/>
          <p:cNvPicPr>
            <a:picLocks noChangeAspect="1"/>
          </p:cNvPicPr>
          <p:nvPr/>
        </p:nvPicPr>
        <p:blipFill>
          <a:blip r:embed="rId7"/>
          <a:stretch>
            <a:fillRect/>
          </a:stretch>
        </p:blipFill>
        <p:spPr>
          <a:xfrm>
            <a:off x="6515479" y="2071260"/>
            <a:ext cx="1714119" cy="1486736"/>
          </a:xfrm>
          <a:prstGeom prst="rect">
            <a:avLst/>
          </a:prstGeom>
        </p:spPr>
      </p:pic>
      <p:sp>
        <p:nvSpPr>
          <p:cNvPr id="10" name="Rectangle 9"/>
          <p:cNvSpPr/>
          <p:nvPr/>
        </p:nvSpPr>
        <p:spPr>
          <a:xfrm>
            <a:off x="6671462" y="3277209"/>
            <a:ext cx="453543" cy="280785"/>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18</a:t>
            </a:fld>
            <a:endParaRPr lang="en" dirty="0"/>
          </a:p>
        </p:txBody>
      </p:sp>
      <p:sp>
        <p:nvSpPr>
          <p:cNvPr id="6"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TWO PHASES OF ORGANIZATION</a:t>
            </a:r>
            <a:endParaRPr lang="en" sz="2100" dirty="0">
              <a:solidFill>
                <a:srgbClr val="FFFFFF"/>
              </a:solidFill>
              <a:latin typeface="Gotham Bold" pitchFamily="50" charset="0"/>
              <a:ea typeface="Sharp Unity Extrabold" charset="0"/>
              <a:cs typeface="Gotham Ultra"/>
            </a:endParaRPr>
          </a:p>
        </p:txBody>
      </p:sp>
      <p:sp>
        <p:nvSpPr>
          <p:cNvPr id="4" name="Rectangle 3"/>
          <p:cNvSpPr/>
          <p:nvPr/>
        </p:nvSpPr>
        <p:spPr>
          <a:xfrm>
            <a:off x="-1" y="658368"/>
            <a:ext cx="4579145" cy="4440326"/>
          </a:xfrm>
          <a:prstGeom prst="rect">
            <a:avLst/>
          </a:prstGeom>
          <a:solidFill>
            <a:srgbClr val="1DA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Gotham Bold" pitchFamily="50" charset="0"/>
              </a:rPr>
              <a:t>BUILDING RELATIONSHIPS</a:t>
            </a:r>
          </a:p>
          <a:p>
            <a:pPr algn="ctr"/>
            <a:endParaRPr lang="en-US" sz="2000" dirty="0">
              <a:solidFill>
                <a:srgbClr val="FFFFFF"/>
              </a:solidFill>
              <a:latin typeface="Gotham Bold" pitchFamily="50" charset="0"/>
            </a:endParaRPr>
          </a:p>
          <a:p>
            <a:pPr algn="ctr"/>
            <a:endParaRPr lang="en-US" sz="2000" dirty="0">
              <a:solidFill>
                <a:srgbClr val="FFFFFF"/>
              </a:solidFill>
              <a:latin typeface="Gotham Bold" pitchFamily="50" charset="0"/>
            </a:endParaRPr>
          </a:p>
          <a:p>
            <a:pPr algn="ctr"/>
            <a:endParaRPr lang="en-US" sz="2000" dirty="0">
              <a:solidFill>
                <a:srgbClr val="FFFFFF"/>
              </a:solidFill>
              <a:latin typeface="Gotham Bold" pitchFamily="50" charset="0"/>
            </a:endParaRPr>
          </a:p>
          <a:p>
            <a:pPr algn="ctr"/>
            <a:r>
              <a:rPr lang="en-US" sz="2000" dirty="0">
                <a:solidFill>
                  <a:srgbClr val="FFFFFF"/>
                </a:solidFill>
                <a:latin typeface="Gotham Bold" pitchFamily="50" charset="0"/>
              </a:rPr>
              <a:t> </a:t>
            </a:r>
            <a:endParaRPr lang="en-US" sz="2000" dirty="0">
              <a:solidFill>
                <a:srgbClr val="FFFFFF"/>
              </a:solidFill>
              <a:latin typeface="Gotham Bold" pitchFamily="50" charset="0"/>
              <a:ea typeface="Gotham Book" charset="0"/>
              <a:cs typeface="Gotham Book" charset="0"/>
            </a:endParaRPr>
          </a:p>
        </p:txBody>
      </p:sp>
      <p:sp>
        <p:nvSpPr>
          <p:cNvPr id="5" name="Rectangle 4"/>
          <p:cNvSpPr/>
          <p:nvPr/>
        </p:nvSpPr>
        <p:spPr>
          <a:xfrm>
            <a:off x="4564854" y="658368"/>
            <a:ext cx="4579145" cy="444032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FFFF"/>
                </a:solidFill>
                <a:latin typeface="Gotham Bold" pitchFamily="50" charset="0"/>
              </a:rPr>
              <a:t>GOTV</a:t>
            </a:r>
          </a:p>
          <a:p>
            <a:pPr algn="ctr"/>
            <a:endParaRPr lang="en-US" sz="2000" dirty="0">
              <a:solidFill>
                <a:srgbClr val="FFFFFF"/>
              </a:solidFill>
              <a:latin typeface="Gotham Bold" pitchFamily="50" charset="0"/>
              <a:ea typeface="Gotham Book" charset="0"/>
              <a:cs typeface="Gotham Book" charset="0"/>
            </a:endParaRPr>
          </a:p>
          <a:p>
            <a:pPr algn="ctr"/>
            <a:endParaRPr lang="en-US" sz="2000" dirty="0">
              <a:solidFill>
                <a:srgbClr val="FFFFFF"/>
              </a:solidFill>
              <a:latin typeface="Gotham Bold" pitchFamily="50" charset="0"/>
              <a:ea typeface="Gotham Book" charset="0"/>
              <a:cs typeface="Gotham Book" charset="0"/>
            </a:endParaRPr>
          </a:p>
          <a:p>
            <a:pPr algn="ctr"/>
            <a:endParaRPr lang="en-US" sz="2000" dirty="0">
              <a:solidFill>
                <a:srgbClr val="FFFFFF"/>
              </a:solidFill>
              <a:latin typeface="Gotham Bold" pitchFamily="50" charset="0"/>
              <a:ea typeface="Gotham Book" charset="0"/>
              <a:cs typeface="Gotham Book" charset="0"/>
            </a:endParaRPr>
          </a:p>
          <a:p>
            <a:pPr algn="ctr"/>
            <a:endParaRPr lang="en-US" sz="2000" dirty="0">
              <a:solidFill>
                <a:srgbClr val="FFFFFF"/>
              </a:solidFill>
              <a:latin typeface="Gotham Bold" pitchFamily="50" charset="0"/>
              <a:ea typeface="Gotham Book" charset="0"/>
              <a:cs typeface="Gotham Book" charset="0"/>
            </a:endParaRPr>
          </a:p>
        </p:txBody>
      </p:sp>
      <p:pic>
        <p:nvPicPr>
          <p:cNvPr id="7" name="Picture 6" descr="flip-logo.png"/>
          <p:cNvPicPr>
            <a:picLocks noChangeAspect="1"/>
          </p:cNvPicPr>
          <p:nvPr/>
        </p:nvPicPr>
        <p:blipFill>
          <a:blip r:embed="rId3"/>
          <a:stretch>
            <a:fillRect/>
          </a:stretch>
        </p:blipFill>
        <p:spPr>
          <a:xfrm>
            <a:off x="862869" y="5310835"/>
            <a:ext cx="709898" cy="226231"/>
          </a:xfrm>
          <a:prstGeom prst="rect">
            <a:avLst/>
          </a:prstGeom>
        </p:spPr>
      </p:pic>
      <p:pic>
        <p:nvPicPr>
          <p:cNvPr id="8" name="Picture 7" descr="voting.png"/>
          <p:cNvPicPr>
            <a:picLocks noChangeAspect="1"/>
          </p:cNvPicPr>
          <p:nvPr/>
        </p:nvPicPr>
        <p:blipFill>
          <a:blip r:embed="rId4"/>
          <a:stretch>
            <a:fillRect/>
          </a:stretch>
        </p:blipFill>
        <p:spPr>
          <a:xfrm>
            <a:off x="6370794" y="2857499"/>
            <a:ext cx="1109474" cy="1243587"/>
          </a:xfrm>
          <a:prstGeom prst="rect">
            <a:avLst/>
          </a:prstGeom>
        </p:spPr>
      </p:pic>
      <p:pic>
        <p:nvPicPr>
          <p:cNvPr id="9" name="Picture 8" descr="hands shaking.png"/>
          <p:cNvPicPr>
            <a:picLocks noChangeAspect="1"/>
          </p:cNvPicPr>
          <p:nvPr/>
        </p:nvPicPr>
        <p:blipFill>
          <a:blip r:embed="rId5"/>
          <a:stretch>
            <a:fillRect/>
          </a:stretch>
        </p:blipFill>
        <p:spPr>
          <a:xfrm>
            <a:off x="1692142" y="3086100"/>
            <a:ext cx="1271019" cy="101498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19</a:t>
            </a:fld>
            <a:endParaRPr lang="en" dirty="0"/>
          </a:p>
        </p:txBody>
      </p:sp>
      <p:sp>
        <p:nvSpPr>
          <p:cNvPr id="4"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BUILDING RELATIONSHIPS</a:t>
            </a:r>
            <a:endParaRPr lang="en" sz="2100" dirty="0">
              <a:solidFill>
                <a:srgbClr val="FFFFFF"/>
              </a:solidFill>
              <a:latin typeface="Gotham Bold" pitchFamily="50" charset="0"/>
              <a:ea typeface="Sharp Unity Extrabold" charset="0"/>
              <a:cs typeface="Gotham Ultra"/>
            </a:endParaRP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pic>
        <p:nvPicPr>
          <p:cNvPr id="17" name="Picture 16" descr="precinct commiteeperson.png"/>
          <p:cNvPicPr>
            <a:picLocks noChangeAspect="1"/>
          </p:cNvPicPr>
          <p:nvPr/>
        </p:nvPicPr>
        <p:blipFill>
          <a:blip r:embed="rId4"/>
          <a:srcRect b="53210"/>
          <a:stretch>
            <a:fillRect/>
          </a:stretch>
        </p:blipFill>
        <p:spPr>
          <a:xfrm>
            <a:off x="3666028" y="2420470"/>
            <a:ext cx="1688999" cy="2674044"/>
          </a:xfrm>
          <a:prstGeom prst="rect">
            <a:avLst/>
          </a:prstGeom>
        </p:spPr>
      </p:pic>
      <p:sp>
        <p:nvSpPr>
          <p:cNvPr id="18" name="Cloud Callout 17"/>
          <p:cNvSpPr/>
          <p:nvPr/>
        </p:nvSpPr>
        <p:spPr>
          <a:xfrm>
            <a:off x="5755341" y="1682802"/>
            <a:ext cx="2201993" cy="1475335"/>
          </a:xfrm>
          <a:prstGeom prst="cloudCallout">
            <a:avLst>
              <a:gd name="adj1" fmla="val -72480"/>
              <a:gd name="adj2" fmla="val 47916"/>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631180" y="1682802"/>
            <a:ext cx="2374022" cy="1590595"/>
          </a:xfrm>
          <a:prstGeom prst="cloudCallout">
            <a:avLst>
              <a:gd name="adj1" fmla="val 77240"/>
              <a:gd name="adj2" fmla="val 23853"/>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Callout 19"/>
          <p:cNvSpPr/>
          <p:nvPr/>
        </p:nvSpPr>
        <p:spPr>
          <a:xfrm>
            <a:off x="3666028" y="699247"/>
            <a:ext cx="1789636" cy="1229445"/>
          </a:xfrm>
          <a:prstGeom prst="cloudCallout">
            <a:avLst>
              <a:gd name="adj1" fmla="val -8811"/>
              <a:gd name="adj2" fmla="val 83750"/>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voting.png"/>
          <p:cNvPicPr>
            <a:picLocks noChangeAspect="1"/>
          </p:cNvPicPr>
          <p:nvPr/>
        </p:nvPicPr>
        <p:blipFill>
          <a:blip r:embed="rId5"/>
          <a:stretch>
            <a:fillRect/>
          </a:stretch>
        </p:blipFill>
        <p:spPr>
          <a:xfrm>
            <a:off x="1412376" y="1897956"/>
            <a:ext cx="890102" cy="997697"/>
          </a:xfrm>
          <a:prstGeom prst="rect">
            <a:avLst/>
          </a:prstGeom>
        </p:spPr>
      </p:pic>
      <p:pic>
        <p:nvPicPr>
          <p:cNvPr id="22" name="Picture 21" descr="telling.png"/>
          <p:cNvPicPr>
            <a:picLocks noChangeAspect="1"/>
          </p:cNvPicPr>
          <p:nvPr/>
        </p:nvPicPr>
        <p:blipFill>
          <a:blip r:embed="rId6"/>
          <a:stretch>
            <a:fillRect/>
          </a:stretch>
        </p:blipFill>
        <p:spPr>
          <a:xfrm>
            <a:off x="6451706" y="1938588"/>
            <a:ext cx="855810" cy="903735"/>
          </a:xfrm>
          <a:prstGeom prst="rect">
            <a:avLst/>
          </a:prstGeom>
        </p:spPr>
      </p:pic>
      <p:pic>
        <p:nvPicPr>
          <p:cNvPr id="23" name="Picture 22" descr="Road.png"/>
          <p:cNvPicPr>
            <a:picLocks noChangeAspect="1"/>
          </p:cNvPicPr>
          <p:nvPr/>
        </p:nvPicPr>
        <p:blipFill>
          <a:blip r:embed="rId7"/>
          <a:stretch>
            <a:fillRect/>
          </a:stretch>
        </p:blipFill>
        <p:spPr>
          <a:xfrm>
            <a:off x="4052315" y="954073"/>
            <a:ext cx="1039370" cy="6979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2</a:t>
            </a:fld>
            <a:endParaRPr lang="en" dirty="0"/>
          </a:p>
        </p:txBody>
      </p:sp>
      <p:sp>
        <p:nvSpPr>
          <p:cNvPr id="3" name="TextBox 2"/>
          <p:cNvSpPr txBox="1"/>
          <p:nvPr/>
        </p:nvSpPr>
        <p:spPr>
          <a:xfrm>
            <a:off x="1" y="1365280"/>
            <a:ext cx="9143998" cy="1077218"/>
          </a:xfrm>
          <a:prstGeom prst="rect">
            <a:avLst/>
          </a:prstGeom>
          <a:noFill/>
        </p:spPr>
        <p:txBody>
          <a:bodyPr wrap="square" rtlCol="0">
            <a:spAutoFit/>
          </a:bodyPr>
          <a:lstStyle/>
          <a:p>
            <a:pPr lvl="0" algn="ctr"/>
            <a:r>
              <a:rPr lang="en-US" sz="3200" dirty="0">
                <a:solidFill>
                  <a:srgbClr val="FFFFFF"/>
                </a:solidFill>
                <a:latin typeface="Gotham Bold" pitchFamily="50" charset="0"/>
              </a:rPr>
              <a:t>WHAT IS A</a:t>
            </a:r>
            <a:br>
              <a:rPr lang="en-US" sz="3200" dirty="0">
                <a:solidFill>
                  <a:srgbClr val="FFFFFF"/>
                </a:solidFill>
                <a:latin typeface="Gotham Bold" pitchFamily="50" charset="0"/>
              </a:rPr>
            </a:br>
            <a:r>
              <a:rPr lang="en-US" sz="3200" dirty="0">
                <a:solidFill>
                  <a:srgbClr val="FFFFFF"/>
                </a:solidFill>
                <a:latin typeface="Gotham Bold" pitchFamily="50" charset="0"/>
              </a:rPr>
              <a:t>PRECINCT COMMITTEEPERSON?</a:t>
            </a:r>
            <a:endParaRPr lang="en-US" sz="3200" dirty="0">
              <a:solidFill>
                <a:srgbClr val="FFFFFF"/>
              </a:solidFill>
              <a:latin typeface="Gotham Bold" pitchFamily="50" charset="0"/>
              <a:ea typeface="Sharp Unity Extrabold" charset="0"/>
              <a:cs typeface="Gotham Ultra"/>
            </a:endParaRPr>
          </a:p>
        </p:txBody>
      </p:sp>
      <p:sp>
        <p:nvSpPr>
          <p:cNvPr id="4" name="Rectangle 3"/>
          <p:cNvSpPr/>
          <p:nvPr/>
        </p:nvSpPr>
        <p:spPr>
          <a:xfrm>
            <a:off x="2386013" y="2747081"/>
            <a:ext cx="4371975" cy="45719"/>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TextBox 4"/>
          <p:cNvSpPr txBox="1"/>
          <p:nvPr/>
        </p:nvSpPr>
        <p:spPr>
          <a:xfrm>
            <a:off x="0" y="3036640"/>
            <a:ext cx="9144000" cy="584775"/>
          </a:xfrm>
          <a:prstGeom prst="rect">
            <a:avLst/>
          </a:prstGeom>
          <a:noFill/>
        </p:spPr>
        <p:txBody>
          <a:bodyPr wrap="square" rtlCol="0">
            <a:spAutoFit/>
          </a:bodyPr>
          <a:lstStyle/>
          <a:p>
            <a:pPr lvl="0" algn="ctr"/>
            <a:r>
              <a:rPr lang="en-US" sz="3200" dirty="0">
                <a:solidFill>
                  <a:srgbClr val="FFFFFF"/>
                </a:solidFill>
                <a:latin typeface="Gotham Book" charset="0"/>
                <a:ea typeface="Gotham Book" charset="0"/>
                <a:cs typeface="Gotham Book" charset="0"/>
              </a:rPr>
              <a:t>TRAINER NAME</a:t>
            </a:r>
          </a:p>
        </p:txBody>
      </p:sp>
      <p:pic>
        <p:nvPicPr>
          <p:cNvPr id="6" name="Picture 5"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20</a:t>
            </a:fld>
            <a:endParaRPr lang="en" dirty="0"/>
          </a:p>
        </p:txBody>
      </p:sp>
      <p:pic>
        <p:nvPicPr>
          <p:cNvPr id="3" name="Picture 2" descr="speaker.png"/>
          <p:cNvPicPr>
            <a:picLocks noChangeAspect="1"/>
          </p:cNvPicPr>
          <p:nvPr/>
        </p:nvPicPr>
        <p:blipFill>
          <a:blip r:embed="rId2">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Responsibilities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Organizing My Precinct</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FFFF"/>
                </a:solidFill>
                <a:latin typeface="Gotham Medium" pitchFamily="50" charset="0"/>
              </a:rPr>
              <a:t>Getting Out the Vote in My Precinct</a:t>
            </a:r>
            <a:endParaRPr lang="en-US" dirty="0">
              <a:solidFill>
                <a:srgbClr val="FFFFFF"/>
              </a:solidFill>
              <a:latin typeface="Gotham Medium" pitchFamily="50" charset="0"/>
              <a:ea typeface="Gotham Book" charset="0"/>
              <a:cs typeface="Gotham Book"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8482452" y="5195993"/>
            <a:ext cx="661547" cy="437399"/>
          </a:xfrm>
          <a:prstGeom prst="rect">
            <a:avLst/>
          </a:prstGeom>
        </p:spPr>
        <p:txBody>
          <a:bodyPr anchor="ctr"/>
          <a:lstStyle/>
          <a:p>
            <a:fld id="{00000000-1234-1234-1234-123412341234}" type="slidenum">
              <a:rPr lang="en" sz="800" b="1" smtClean="0">
                <a:solidFill>
                  <a:srgbClr val="0F75BC"/>
                </a:solidFill>
                <a:latin typeface="Gotham Book" pitchFamily="50" charset="0"/>
              </a:rPr>
              <a:pPr/>
              <a:t>21</a:t>
            </a:fld>
            <a:endParaRPr lang="en" sz="800" b="1" dirty="0">
              <a:solidFill>
                <a:srgbClr val="0F75BC"/>
              </a:solidFill>
              <a:latin typeface="Gotham Book" pitchFamily="50" charset="0"/>
            </a:endParaRPr>
          </a:p>
        </p:txBody>
      </p:sp>
      <p:sp>
        <p:nvSpPr>
          <p:cNvPr id="3" name="TextBox 2"/>
          <p:cNvSpPr txBox="1"/>
          <p:nvPr/>
        </p:nvSpPr>
        <p:spPr>
          <a:xfrm>
            <a:off x="390525" y="914400"/>
            <a:ext cx="3514725" cy="461665"/>
          </a:xfrm>
          <a:prstGeom prst="rect">
            <a:avLst/>
          </a:prstGeom>
          <a:noFill/>
        </p:spPr>
        <p:txBody>
          <a:bodyPr wrap="square" rtlCol="0">
            <a:spAutoFit/>
          </a:bodyPr>
          <a:lstStyle/>
          <a:p>
            <a:pPr lvl="0" algn="ctr"/>
            <a:r>
              <a:rPr lang="en-US" sz="2400" dirty="0">
                <a:solidFill>
                  <a:srgbClr val="FFFFFF"/>
                </a:solidFill>
                <a:latin typeface="Gotham Bold" pitchFamily="50" charset="0"/>
              </a:rPr>
              <a:t>WHAT IS GOTV?</a:t>
            </a:r>
            <a:endParaRPr lang="en" sz="2100" dirty="0">
              <a:solidFill>
                <a:srgbClr val="FFFFFF"/>
              </a:solidFill>
              <a:latin typeface="Gotham Bold" pitchFamily="50" charset="0"/>
              <a:ea typeface="Sharp Unity Extrabold" charset="0"/>
              <a:cs typeface="Gotham Ultra"/>
            </a:endParaRPr>
          </a:p>
        </p:txBody>
      </p:sp>
      <p:sp>
        <p:nvSpPr>
          <p:cNvPr id="4" name="TextBox 3"/>
          <p:cNvSpPr txBox="1"/>
          <p:nvPr/>
        </p:nvSpPr>
        <p:spPr>
          <a:xfrm>
            <a:off x="3493694" y="2574367"/>
            <a:ext cx="5066392" cy="1446550"/>
          </a:xfrm>
          <a:prstGeom prst="rect">
            <a:avLst/>
          </a:prstGeom>
          <a:noFill/>
        </p:spPr>
        <p:txBody>
          <a:bodyPr wrap="square" rtlCol="0">
            <a:spAutoFit/>
          </a:bodyPr>
          <a:lstStyle/>
          <a:p>
            <a:r>
              <a:rPr lang="en-US" sz="2200" dirty="0">
                <a:solidFill>
                  <a:srgbClr val="FFFFFF"/>
                </a:solidFill>
                <a:latin typeface="Gotham Book" pitchFamily="50" charset="0"/>
              </a:rPr>
              <a:t>The goal is to have intentional conversations with all Democratic base voters in the precinct and turn them out to vote.</a:t>
            </a:r>
            <a:endParaRPr lang="en-US" sz="2200" dirty="0">
              <a:solidFill>
                <a:srgbClr val="FFFFFF"/>
              </a:solidFill>
              <a:latin typeface="Gotham Book" pitchFamily="50" charset="0"/>
              <a:ea typeface="Gotham Ultra" charset="0"/>
              <a:cs typeface="Gotham Ultra" charset="0"/>
            </a:endParaRPr>
          </a:p>
        </p:txBody>
      </p:sp>
      <p:pic>
        <p:nvPicPr>
          <p:cNvPr id="10" name="Picture 9" descr="hands shaking.png"/>
          <p:cNvPicPr>
            <a:picLocks noChangeAspect="1"/>
          </p:cNvPicPr>
          <p:nvPr/>
        </p:nvPicPr>
        <p:blipFill>
          <a:blip r:embed="rId3">
            <a:lum bright="-40000"/>
          </a:blip>
          <a:stretch>
            <a:fillRect/>
          </a:stretch>
        </p:blipFill>
        <p:spPr>
          <a:xfrm>
            <a:off x="668495" y="2456365"/>
            <a:ext cx="2066469" cy="1650201"/>
          </a:xfrm>
          <a:prstGeom prst="rect">
            <a:avLst/>
          </a:prstGeom>
        </p:spPr>
      </p:pic>
      <p:pic>
        <p:nvPicPr>
          <p:cNvPr id="6" name="Picture 5"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22</a:t>
            </a:fld>
            <a:endParaRPr lang="en" dirty="0"/>
          </a:p>
        </p:txBody>
      </p:sp>
      <p:sp>
        <p:nvSpPr>
          <p:cNvPr id="8" name="Shape 163"/>
          <p:cNvSpPr txBox="1">
            <a:spLocks/>
          </p:cNvSpPr>
          <p:nvPr/>
        </p:nvSpPr>
        <p:spPr>
          <a:xfrm>
            <a:off x="0" y="149065"/>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CANDIDATES AND PRECINCT COMMITTEEPEOPLE</a:t>
            </a:r>
            <a:endParaRPr lang="en" sz="2100" dirty="0">
              <a:solidFill>
                <a:srgbClr val="FFFFFF"/>
              </a:solidFill>
              <a:latin typeface="Gotham Bold" pitchFamily="50" charset="0"/>
              <a:ea typeface="Sharp Unity Extrabold" charset="0"/>
              <a:cs typeface="Gotham Ultra"/>
            </a:endParaRPr>
          </a:p>
        </p:txBody>
      </p:sp>
      <p:pic>
        <p:nvPicPr>
          <p:cNvPr id="14" name="Picture 13" descr="flip-logo.png"/>
          <p:cNvPicPr>
            <a:picLocks noChangeAspect="1"/>
          </p:cNvPicPr>
          <p:nvPr/>
        </p:nvPicPr>
        <p:blipFill>
          <a:blip r:embed="rId3"/>
          <a:stretch>
            <a:fillRect/>
          </a:stretch>
        </p:blipFill>
        <p:spPr>
          <a:xfrm>
            <a:off x="862869" y="5310835"/>
            <a:ext cx="709898" cy="226231"/>
          </a:xfrm>
          <a:prstGeom prst="rect">
            <a:avLst/>
          </a:prstGeom>
        </p:spPr>
      </p:pic>
      <p:sp>
        <p:nvSpPr>
          <p:cNvPr id="13" name="TextBox 12"/>
          <p:cNvSpPr txBox="1"/>
          <p:nvPr/>
        </p:nvSpPr>
        <p:spPr>
          <a:xfrm>
            <a:off x="746150" y="914130"/>
            <a:ext cx="3226003" cy="584775"/>
          </a:xfrm>
          <a:prstGeom prst="rect">
            <a:avLst/>
          </a:prstGeom>
          <a:noFill/>
        </p:spPr>
        <p:txBody>
          <a:bodyPr wrap="square" rtlCol="0">
            <a:spAutoFit/>
          </a:bodyPr>
          <a:lstStyle/>
          <a:p>
            <a:pPr algn="ctr"/>
            <a:r>
              <a:rPr lang="en-US" sz="1600" dirty="0">
                <a:solidFill>
                  <a:srgbClr val="29ADE4"/>
                </a:solidFill>
                <a:latin typeface="Gotham Bold" pitchFamily="50" charset="0"/>
              </a:rPr>
              <a:t>PRECINCT COMMITTEEPERSON</a:t>
            </a:r>
          </a:p>
        </p:txBody>
      </p:sp>
      <p:sp>
        <p:nvSpPr>
          <p:cNvPr id="15" name="TextBox 14"/>
          <p:cNvSpPr txBox="1"/>
          <p:nvPr/>
        </p:nvSpPr>
        <p:spPr>
          <a:xfrm>
            <a:off x="5383960" y="914130"/>
            <a:ext cx="2128724" cy="338554"/>
          </a:xfrm>
          <a:prstGeom prst="rect">
            <a:avLst/>
          </a:prstGeom>
          <a:noFill/>
        </p:spPr>
        <p:txBody>
          <a:bodyPr wrap="square" rtlCol="0">
            <a:spAutoFit/>
          </a:bodyPr>
          <a:lstStyle/>
          <a:p>
            <a:pPr algn="ctr"/>
            <a:r>
              <a:rPr lang="en-US" sz="1600" dirty="0">
                <a:solidFill>
                  <a:srgbClr val="29ADE4"/>
                </a:solidFill>
                <a:latin typeface="Gotham Bold" pitchFamily="50" charset="0"/>
              </a:rPr>
              <a:t>CANDIDATE</a:t>
            </a:r>
          </a:p>
        </p:txBody>
      </p:sp>
      <p:pic>
        <p:nvPicPr>
          <p:cNvPr id="16" name="Picture 15" descr="Democrat.png"/>
          <p:cNvPicPr>
            <a:picLocks noChangeAspect="1"/>
          </p:cNvPicPr>
          <p:nvPr/>
        </p:nvPicPr>
        <p:blipFill>
          <a:blip r:embed="rId4"/>
          <a:stretch>
            <a:fillRect/>
          </a:stretch>
        </p:blipFill>
        <p:spPr>
          <a:xfrm>
            <a:off x="1728818" y="1632094"/>
            <a:ext cx="1328410" cy="3467100"/>
          </a:xfrm>
          <a:prstGeom prst="rect">
            <a:avLst/>
          </a:prstGeom>
        </p:spPr>
      </p:pic>
      <p:pic>
        <p:nvPicPr>
          <p:cNvPr id="17" name="Picture 16" descr="Swing Voter.png"/>
          <p:cNvPicPr>
            <a:picLocks noChangeAspect="1"/>
          </p:cNvPicPr>
          <p:nvPr/>
        </p:nvPicPr>
        <p:blipFill>
          <a:blip r:embed="rId5"/>
          <a:stretch>
            <a:fillRect/>
          </a:stretch>
        </p:blipFill>
        <p:spPr>
          <a:xfrm>
            <a:off x="5729588" y="1529684"/>
            <a:ext cx="1358862" cy="35621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23</a:t>
            </a:fld>
            <a:endParaRPr lang="en" dirty="0"/>
          </a:p>
        </p:txBody>
      </p:sp>
      <p:sp>
        <p:nvSpPr>
          <p:cNvPr id="8"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GOTV IN YOUR PRECINCT</a:t>
            </a:r>
            <a:endParaRPr lang="en" sz="2100" dirty="0">
              <a:solidFill>
                <a:srgbClr val="FFFFFF"/>
              </a:solidFill>
              <a:latin typeface="Gotham Bold" pitchFamily="50" charset="0"/>
              <a:ea typeface="Sharp Unity Extrabold" charset="0"/>
              <a:cs typeface="Gotham Ultra"/>
            </a:endParaRPr>
          </a:p>
        </p:txBody>
      </p:sp>
      <p:sp>
        <p:nvSpPr>
          <p:cNvPr id="17" name="TextBox 16"/>
          <p:cNvSpPr txBox="1"/>
          <p:nvPr/>
        </p:nvSpPr>
        <p:spPr>
          <a:xfrm>
            <a:off x="1564141" y="1746987"/>
            <a:ext cx="6251390" cy="553998"/>
          </a:xfrm>
          <a:prstGeom prst="rect">
            <a:avLst/>
          </a:prstGeom>
          <a:solidFill>
            <a:srgbClr val="29ADE4"/>
          </a:solidFill>
        </p:spPr>
        <p:txBody>
          <a:bodyPr wrap="square" rtlCol="0">
            <a:spAutoFit/>
          </a:bodyPr>
          <a:lstStyle/>
          <a:p>
            <a:pPr algn="ctr"/>
            <a:r>
              <a:rPr lang="en-US" sz="1800" dirty="0">
                <a:solidFill>
                  <a:srgbClr val="FFFFFF"/>
                </a:solidFill>
                <a:latin typeface="Gotham Bold" pitchFamily="50" charset="0"/>
              </a:rPr>
              <a:t>EGOTV</a:t>
            </a:r>
          </a:p>
          <a:p>
            <a:pPr algn="ctr"/>
            <a:r>
              <a:rPr lang="en-US" sz="1200" dirty="0">
                <a:solidFill>
                  <a:srgbClr val="FFFFFF"/>
                </a:solidFill>
                <a:latin typeface="Gotham Book" pitchFamily="50" charset="0"/>
              </a:rPr>
              <a:t>(September 27 - November 2)</a:t>
            </a:r>
          </a:p>
        </p:txBody>
      </p:sp>
      <p:sp>
        <p:nvSpPr>
          <p:cNvPr id="18" name="TextBox 17"/>
          <p:cNvSpPr txBox="1"/>
          <p:nvPr/>
        </p:nvSpPr>
        <p:spPr>
          <a:xfrm>
            <a:off x="1564140" y="2300985"/>
            <a:ext cx="6251391" cy="523220"/>
          </a:xfrm>
          <a:prstGeom prst="rect">
            <a:avLst/>
          </a:prstGeom>
          <a:solidFill>
            <a:srgbClr val="FFFFFF"/>
          </a:solidFill>
        </p:spPr>
        <p:txBody>
          <a:bodyPr wrap="square" rtlCol="0">
            <a:spAutoFit/>
          </a:bodyPr>
          <a:lstStyle/>
          <a:p>
            <a:pPr algn="ctr"/>
            <a:r>
              <a:rPr lang="en-US" dirty="0">
                <a:latin typeface="Gotham Book" pitchFamily="50" charset="0"/>
              </a:rPr>
              <a:t>- Ensure Democratic voters return Vote by Mail ballots</a:t>
            </a:r>
          </a:p>
          <a:p>
            <a:pPr algn="ctr"/>
            <a:r>
              <a:rPr lang="en-US" dirty="0">
                <a:latin typeface="Gotham Book" pitchFamily="50" charset="0"/>
              </a:rPr>
              <a:t>- Contact Democratic voters and encourage early voting</a:t>
            </a:r>
          </a:p>
        </p:txBody>
      </p:sp>
      <p:sp>
        <p:nvSpPr>
          <p:cNvPr id="19" name="TextBox 18"/>
          <p:cNvSpPr txBox="1"/>
          <p:nvPr/>
        </p:nvSpPr>
        <p:spPr>
          <a:xfrm>
            <a:off x="1564139" y="3160619"/>
            <a:ext cx="6251391" cy="553998"/>
          </a:xfrm>
          <a:prstGeom prst="rect">
            <a:avLst/>
          </a:prstGeom>
          <a:solidFill>
            <a:srgbClr val="0F75BC"/>
          </a:solidFill>
        </p:spPr>
        <p:txBody>
          <a:bodyPr wrap="square" rtlCol="0">
            <a:spAutoFit/>
          </a:bodyPr>
          <a:lstStyle/>
          <a:p>
            <a:pPr algn="ctr"/>
            <a:r>
              <a:rPr lang="en-US" sz="1800" dirty="0">
                <a:solidFill>
                  <a:srgbClr val="FFFFFF"/>
                </a:solidFill>
                <a:latin typeface="Gotham Bold" pitchFamily="50" charset="0"/>
              </a:rPr>
              <a:t>GOTV</a:t>
            </a:r>
          </a:p>
          <a:p>
            <a:pPr algn="ctr"/>
            <a:r>
              <a:rPr lang="en-US" sz="1200" dirty="0">
                <a:solidFill>
                  <a:srgbClr val="FFFFFF"/>
                </a:solidFill>
                <a:latin typeface="Gotham Book" pitchFamily="50" charset="0"/>
              </a:rPr>
              <a:t>(November 3 - 6)</a:t>
            </a:r>
          </a:p>
        </p:txBody>
      </p:sp>
      <p:sp>
        <p:nvSpPr>
          <p:cNvPr id="20" name="TextBox 19"/>
          <p:cNvSpPr txBox="1"/>
          <p:nvPr/>
        </p:nvSpPr>
        <p:spPr>
          <a:xfrm>
            <a:off x="1564141" y="3714617"/>
            <a:ext cx="6251389" cy="307777"/>
          </a:xfrm>
          <a:prstGeom prst="rect">
            <a:avLst/>
          </a:prstGeom>
          <a:solidFill>
            <a:srgbClr val="FFFFFF"/>
          </a:solidFill>
        </p:spPr>
        <p:txBody>
          <a:bodyPr wrap="square" rtlCol="0">
            <a:spAutoFit/>
          </a:bodyPr>
          <a:lstStyle/>
          <a:p>
            <a:pPr algn="ctr"/>
            <a:r>
              <a:rPr lang="en-US" dirty="0">
                <a:latin typeface="Gotham Book" pitchFamily="50" charset="0"/>
              </a:rPr>
              <a:t>- Reach every Democratic voter who has not voted</a:t>
            </a:r>
          </a:p>
        </p:txBody>
      </p:sp>
      <p:pic>
        <p:nvPicPr>
          <p:cNvPr id="11" name="Picture 10"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24</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ELECTION DAY DURING GOTV</a:t>
            </a:r>
            <a:endParaRPr lang="en" sz="2100" dirty="0">
              <a:solidFill>
                <a:srgbClr val="FFFFFF"/>
              </a:solidFill>
              <a:latin typeface="Gotham Bold" pitchFamily="50" charset="0"/>
              <a:ea typeface="Sharp Unity Extrabold" charset="0"/>
              <a:cs typeface="Gotham Ultra"/>
            </a:endParaRPr>
          </a:p>
        </p:txBody>
      </p:sp>
      <p:pic>
        <p:nvPicPr>
          <p:cNvPr id="5" name="Picture 4" descr="check mark with box (2).png"/>
          <p:cNvPicPr>
            <a:picLocks noChangeAspect="1"/>
          </p:cNvPicPr>
          <p:nvPr/>
        </p:nvPicPr>
        <p:blipFill>
          <a:blip r:embed="rId3"/>
          <a:srcRect l="12761" t="10323" r="9265" b="12652"/>
          <a:stretch>
            <a:fillRect/>
          </a:stretch>
        </p:blipFill>
        <p:spPr>
          <a:xfrm>
            <a:off x="2765537" y="2042135"/>
            <a:ext cx="344616" cy="333375"/>
          </a:xfrm>
          <a:prstGeom prst="rect">
            <a:avLst/>
          </a:prstGeom>
        </p:spPr>
      </p:pic>
      <p:pic>
        <p:nvPicPr>
          <p:cNvPr id="6" name="Picture 5" descr="check mark with box (2).png"/>
          <p:cNvPicPr>
            <a:picLocks noChangeAspect="1"/>
          </p:cNvPicPr>
          <p:nvPr/>
        </p:nvPicPr>
        <p:blipFill>
          <a:blip r:embed="rId3"/>
          <a:srcRect l="12761" t="10323" r="9265" b="12652"/>
          <a:stretch>
            <a:fillRect/>
          </a:stretch>
        </p:blipFill>
        <p:spPr>
          <a:xfrm>
            <a:off x="2765537" y="2584369"/>
            <a:ext cx="344616" cy="333375"/>
          </a:xfrm>
          <a:prstGeom prst="rect">
            <a:avLst/>
          </a:prstGeom>
        </p:spPr>
      </p:pic>
      <p:pic>
        <p:nvPicPr>
          <p:cNvPr id="7" name="Picture 6" descr="check mark with box (2).png"/>
          <p:cNvPicPr>
            <a:picLocks noChangeAspect="1"/>
          </p:cNvPicPr>
          <p:nvPr/>
        </p:nvPicPr>
        <p:blipFill>
          <a:blip r:embed="rId3"/>
          <a:srcRect l="12761" t="10323" r="9265" b="12652"/>
          <a:stretch>
            <a:fillRect/>
          </a:stretch>
        </p:blipFill>
        <p:spPr>
          <a:xfrm>
            <a:off x="2765537" y="3053454"/>
            <a:ext cx="344616" cy="333375"/>
          </a:xfrm>
          <a:prstGeom prst="rect">
            <a:avLst/>
          </a:prstGeom>
        </p:spPr>
      </p:pic>
      <p:sp>
        <p:nvSpPr>
          <p:cNvPr id="8" name="TextBox 7"/>
          <p:cNvSpPr txBox="1"/>
          <p:nvPr/>
        </p:nvSpPr>
        <p:spPr>
          <a:xfrm>
            <a:off x="3229225" y="2060035"/>
            <a:ext cx="5142413"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Ensure election is being administered fairly and legally</a:t>
            </a:r>
            <a:endParaRPr lang="en-US" dirty="0">
              <a:solidFill>
                <a:schemeClr val="tx1"/>
              </a:solidFill>
              <a:latin typeface="Gotham Book" pitchFamily="50" charset="0"/>
              <a:ea typeface="Gotham Ultra" charset="0"/>
              <a:cs typeface="Gotham Ultra" charset="0"/>
            </a:endParaRPr>
          </a:p>
        </p:txBody>
      </p:sp>
      <p:sp>
        <p:nvSpPr>
          <p:cNvPr id="9" name="TextBox 8"/>
          <p:cNvSpPr txBox="1"/>
          <p:nvPr/>
        </p:nvSpPr>
        <p:spPr>
          <a:xfrm>
            <a:off x="3229225" y="2590287"/>
            <a:ext cx="5142413"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Check off Democratic voters as they vote</a:t>
            </a:r>
            <a:endParaRPr lang="en-US" dirty="0">
              <a:solidFill>
                <a:schemeClr val="tx1"/>
              </a:solidFill>
              <a:latin typeface="Gotham Book" pitchFamily="50" charset="0"/>
              <a:ea typeface="Gotham Ultra" charset="0"/>
              <a:cs typeface="Gotham Ultra" charset="0"/>
            </a:endParaRPr>
          </a:p>
        </p:txBody>
      </p:sp>
      <p:sp>
        <p:nvSpPr>
          <p:cNvPr id="10" name="TextBox 9"/>
          <p:cNvSpPr txBox="1"/>
          <p:nvPr/>
        </p:nvSpPr>
        <p:spPr>
          <a:xfrm>
            <a:off x="3229225" y="3067349"/>
            <a:ext cx="5142413"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Distribute palm cards outside of the polling location</a:t>
            </a:r>
            <a:endParaRPr lang="en-US" dirty="0">
              <a:solidFill>
                <a:schemeClr val="tx1"/>
              </a:solidFill>
              <a:latin typeface="Gotham Book" pitchFamily="50" charset="0"/>
              <a:ea typeface="Gotham Book" charset="0"/>
              <a:cs typeface="Gotham Book" charset="0"/>
            </a:endParaRPr>
          </a:p>
        </p:txBody>
      </p:sp>
      <p:pic>
        <p:nvPicPr>
          <p:cNvPr id="11" name="Picture 10" descr="check mark with box (2).png"/>
          <p:cNvPicPr>
            <a:picLocks noChangeAspect="1"/>
          </p:cNvPicPr>
          <p:nvPr/>
        </p:nvPicPr>
        <p:blipFill>
          <a:blip r:embed="rId3"/>
          <a:srcRect l="12761" t="10323" r="9265" b="12652"/>
          <a:stretch>
            <a:fillRect/>
          </a:stretch>
        </p:blipFill>
        <p:spPr>
          <a:xfrm>
            <a:off x="2771637" y="3512159"/>
            <a:ext cx="344616" cy="333375"/>
          </a:xfrm>
          <a:prstGeom prst="rect">
            <a:avLst/>
          </a:prstGeom>
        </p:spPr>
      </p:pic>
      <p:sp>
        <p:nvSpPr>
          <p:cNvPr id="12" name="TextBox 11"/>
          <p:cNvSpPr txBox="1"/>
          <p:nvPr/>
        </p:nvSpPr>
        <p:spPr>
          <a:xfrm>
            <a:off x="3229225" y="3525392"/>
            <a:ext cx="5142413"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Contact and turn out voters</a:t>
            </a:r>
            <a:endParaRPr lang="en-US" dirty="0">
              <a:solidFill>
                <a:schemeClr val="tx1"/>
              </a:solidFill>
              <a:latin typeface="Gotham Book" pitchFamily="50" charset="0"/>
              <a:ea typeface="Gotham Ultra" charset="0"/>
              <a:cs typeface="Gotham Ultra" charset="0"/>
            </a:endParaRPr>
          </a:p>
        </p:txBody>
      </p:sp>
      <p:pic>
        <p:nvPicPr>
          <p:cNvPr id="13" name="Picture 12" descr="voting_LB.png"/>
          <p:cNvPicPr>
            <a:picLocks noChangeAspect="1"/>
          </p:cNvPicPr>
          <p:nvPr/>
        </p:nvPicPr>
        <p:blipFill>
          <a:blip r:embed="rId4"/>
          <a:stretch>
            <a:fillRect/>
          </a:stretch>
        </p:blipFill>
        <p:spPr>
          <a:xfrm>
            <a:off x="681536" y="2085697"/>
            <a:ext cx="1519861" cy="1703582"/>
          </a:xfrm>
          <a:prstGeom prst="rect">
            <a:avLst/>
          </a:prstGeom>
        </p:spPr>
      </p:pic>
      <p:pic>
        <p:nvPicPr>
          <p:cNvPr id="14" name="Picture 13" descr="flip-logo.png"/>
          <p:cNvPicPr>
            <a:picLocks noChangeAspect="1"/>
          </p:cNvPicPr>
          <p:nvPr/>
        </p:nvPicPr>
        <p:blipFill>
          <a:blip r:embed="rId5"/>
          <a:stretch>
            <a:fillRect/>
          </a:stretch>
        </p:blipFill>
        <p:spPr>
          <a:xfrm>
            <a:off x="862869" y="5310835"/>
            <a:ext cx="709898" cy="2262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5.png"/>
          <p:cNvPicPr>
            <a:picLocks noChangeAspect="1"/>
          </p:cNvPicPr>
          <p:nvPr/>
        </p:nvPicPr>
        <p:blipFill>
          <a:blip r:embed="rId3"/>
          <a:srcRect t="13576"/>
          <a:stretch>
            <a:fillRect/>
          </a:stretch>
        </p:blipFill>
        <p:spPr>
          <a:xfrm>
            <a:off x="0" y="639027"/>
            <a:ext cx="9144000" cy="4459401"/>
          </a:xfrm>
          <a:prstGeom prst="rect">
            <a:avLst/>
          </a:prstGeom>
        </p:spPr>
      </p:pic>
      <p:sp>
        <p:nvSpPr>
          <p:cNvPr id="2" name="Slide Number Placeholder 1"/>
          <p:cNvSpPr>
            <a:spLocks noGrp="1"/>
          </p:cNvSpPr>
          <p:nvPr>
            <p:ph type="sldNum" idx="12"/>
          </p:nvPr>
        </p:nvSpPr>
        <p:spPr/>
        <p:txBody>
          <a:bodyPr/>
          <a:lstStyle/>
          <a:p>
            <a:fld id="{00000000-1234-1234-1234-123412341234}" type="slidenum">
              <a:rPr lang="en" smtClean="0"/>
              <a:pPr/>
              <a:t>25</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ELECTION DAY ROLES</a:t>
            </a:r>
            <a:endParaRPr lang="en" sz="2100" dirty="0">
              <a:solidFill>
                <a:srgbClr val="FFFFFF"/>
              </a:solidFill>
              <a:latin typeface="Gotham Bold" pitchFamily="50" charset="0"/>
              <a:ea typeface="Sharp Unity Extrabold" charset="0"/>
              <a:cs typeface="Gotham Ultra"/>
            </a:endParaRPr>
          </a:p>
        </p:txBody>
      </p:sp>
      <p:pic>
        <p:nvPicPr>
          <p:cNvPr id="4" name="Picture 3" descr="flip-logo.png"/>
          <p:cNvPicPr>
            <a:picLocks noChangeAspect="1"/>
          </p:cNvPicPr>
          <p:nvPr/>
        </p:nvPicPr>
        <p:blipFill>
          <a:blip r:embed="rId4"/>
          <a:stretch>
            <a:fillRect/>
          </a:stretch>
        </p:blipFill>
        <p:spPr>
          <a:xfrm>
            <a:off x="862869" y="5310835"/>
            <a:ext cx="709898" cy="226231"/>
          </a:xfrm>
          <a:prstGeom prst="rect">
            <a:avLst/>
          </a:prstGeom>
        </p:spPr>
      </p:pic>
      <p:sp>
        <p:nvSpPr>
          <p:cNvPr id="6" name="Rounded Rectangular Callout 5"/>
          <p:cNvSpPr/>
          <p:nvPr/>
        </p:nvSpPr>
        <p:spPr>
          <a:xfrm>
            <a:off x="6877208" y="712467"/>
            <a:ext cx="2120793" cy="553250"/>
          </a:xfrm>
          <a:prstGeom prst="wedgeRoundRectCallout">
            <a:avLst>
              <a:gd name="adj1" fmla="val -1630"/>
              <a:gd name="adj2" fmla="val 76389"/>
              <a:gd name="adj3" fmla="val 1666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otham Bold" pitchFamily="50" charset="0"/>
              </a:rPr>
              <a:t>Get your shoes on,</a:t>
            </a:r>
          </a:p>
          <a:p>
            <a:pPr algn="ctr"/>
            <a:r>
              <a:rPr lang="en-US" dirty="0">
                <a:latin typeface="Gotham Bold" pitchFamily="50" charset="0"/>
              </a:rPr>
              <a:t>let’s go vote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26</a:t>
            </a:fld>
            <a:endParaRPr lang="en" dirty="0"/>
          </a:p>
        </p:txBody>
      </p:sp>
      <p:pic>
        <p:nvPicPr>
          <p:cNvPr id="3" name="Picture 2" descr="speaker.png"/>
          <p:cNvPicPr>
            <a:picLocks noChangeAspect="1"/>
          </p:cNvPicPr>
          <p:nvPr/>
        </p:nvPicPr>
        <p:blipFill>
          <a:blip r:embed="rId2">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Responsibilities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Organizing My Precinct</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FFFFFF"/>
                </a:solidFill>
                <a:latin typeface="Gotham Medium" pitchFamily="50" charset="0"/>
              </a:rPr>
              <a:t>Debrief</a:t>
            </a:r>
            <a:endParaRPr lang="en-US" dirty="0">
              <a:solidFill>
                <a:srgbClr val="FFFFFF"/>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Getting Out the Vote in My Precinct</a:t>
            </a:r>
            <a:endParaRPr lang="en-US" dirty="0">
              <a:solidFill>
                <a:srgbClr val="004F93"/>
              </a:solidFill>
              <a:latin typeface="Gotham Medium" pitchFamily="50" charset="0"/>
              <a:ea typeface="Gotham Book" charset="0"/>
              <a:cs typeface="Gotham Book"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27</a:t>
            </a:fld>
            <a:endParaRPr lang="en" dirty="0"/>
          </a:p>
        </p:txBody>
      </p:sp>
      <p:sp>
        <p:nvSpPr>
          <p:cNvPr id="3" name="Shape 67"/>
          <p:cNvSpPr txBox="1">
            <a:spLocks/>
          </p:cNvSpPr>
          <p:nvPr/>
        </p:nvSpPr>
        <p:spPr>
          <a:xfrm>
            <a:off x="891699" y="2313830"/>
            <a:ext cx="4888877" cy="611517"/>
          </a:xfrm>
          <a:prstGeom prst="rect">
            <a:avLst/>
          </a:prstGeom>
        </p:spPr>
        <p:txBody>
          <a:bodyPr lIns="44200" tIns="44200" rIns="44200" bIns="442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3400" b="0" i="0" u="none" strike="noStrike" kern="0" cap="none" spc="0" normalizeH="0" baseline="0" noProof="0" dirty="0">
                <a:ln>
                  <a:noFill/>
                </a:ln>
                <a:solidFill>
                  <a:srgbClr val="FFFFFF"/>
                </a:solidFill>
                <a:effectLst/>
                <a:uLnTx/>
                <a:uFillTx/>
                <a:latin typeface="Gotham Bold" pitchFamily="50" charset="0"/>
                <a:ea typeface="Gotham Book" charset="0"/>
                <a:cs typeface="Gotham Book" charset="0"/>
                <a:sym typeface="Arial"/>
              </a:rPr>
              <a:t>TAKEAWAYS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27485" t="8088" r="26025" b="4129"/>
          <a:stretch>
            <a:fillRect/>
          </a:stretch>
        </p:blipFill>
        <p:spPr>
          <a:xfrm>
            <a:off x="5969197" y="1324051"/>
            <a:ext cx="1499616" cy="2216506"/>
          </a:xfrm>
          <a:prstGeom prst="rect">
            <a:avLst/>
          </a:prstGeom>
        </p:spPr>
      </p:pic>
      <p:pic>
        <p:nvPicPr>
          <p:cNvPr id="5" name="Picture 4" descr="flip-logo.png"/>
          <p:cNvPicPr>
            <a:picLocks noChangeAspect="1"/>
          </p:cNvPicPr>
          <p:nvPr/>
        </p:nvPicPr>
        <p:blipFill>
          <a:blip r:embed="rId4"/>
          <a:stretch>
            <a:fillRect/>
          </a:stretch>
        </p:blipFill>
        <p:spPr>
          <a:xfrm>
            <a:off x="862869" y="5310835"/>
            <a:ext cx="709898" cy="22623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28</a:t>
            </a:fld>
            <a:endParaRPr lang="en" dirty="0"/>
          </a:p>
        </p:txBody>
      </p:sp>
      <p:sp>
        <p:nvSpPr>
          <p:cNvPr id="3" name="Rectangle 2"/>
          <p:cNvSpPr/>
          <p:nvPr/>
        </p:nvSpPr>
        <p:spPr>
          <a:xfrm>
            <a:off x="0" y="2875425"/>
            <a:ext cx="9143999" cy="461665"/>
          </a:xfrm>
          <a:prstGeom prst="rect">
            <a:avLst/>
          </a:prstGeom>
        </p:spPr>
        <p:txBody>
          <a:bodyPr wrap="square">
            <a:spAutoFit/>
          </a:bodyPr>
          <a:lstStyle/>
          <a:p>
            <a:pPr algn="ctr"/>
            <a:r>
              <a:rPr lang="en-US" sz="2400" dirty="0">
                <a:solidFill>
                  <a:srgbClr val="FFFFFF"/>
                </a:solidFill>
                <a:latin typeface="Gotham Medium" pitchFamily="50" charset="0"/>
              </a:rPr>
              <a:t>Getting Started as a Precinct Committeeperson</a:t>
            </a:r>
          </a:p>
        </p:txBody>
      </p:sp>
      <p:sp>
        <p:nvSpPr>
          <p:cNvPr id="4" name="Rectangle 3"/>
          <p:cNvSpPr/>
          <p:nvPr/>
        </p:nvSpPr>
        <p:spPr>
          <a:xfrm>
            <a:off x="3068375" y="2509612"/>
            <a:ext cx="3004806" cy="45719"/>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163"/>
          <p:cNvSpPr txBox="1">
            <a:spLocks/>
          </p:cNvSpPr>
          <p:nvPr/>
        </p:nvSpPr>
        <p:spPr>
          <a:xfrm>
            <a:off x="0" y="1571450"/>
            <a:ext cx="9144000" cy="406224"/>
          </a:xfrm>
          <a:prstGeom prst="rect">
            <a:avLst/>
          </a:prstGeom>
          <a:noFill/>
          <a:ln>
            <a:noFill/>
          </a:ln>
        </p:spPr>
        <p:txBody>
          <a:bodyPr lIns="44200" tIns="44200" rIns="44200" bIns="44200" anchor="t" anchorCtr="0">
            <a:noAutofit/>
          </a:bodyPr>
          <a:lstStyle/>
          <a:p>
            <a:pPr lvl="0" algn="ctr"/>
            <a:r>
              <a:rPr lang="en-US" sz="3200" dirty="0">
                <a:solidFill>
                  <a:srgbClr val="FFFFFF"/>
                </a:solidFill>
                <a:latin typeface="Gotham Bold" pitchFamily="50" charset="0"/>
              </a:rPr>
              <a:t>ONLINE COURSE SUGGESTIONS</a:t>
            </a:r>
            <a:endParaRPr lang="en" sz="3200" dirty="0">
              <a:solidFill>
                <a:srgbClr val="FFFFFF"/>
              </a:solidFill>
              <a:latin typeface="Gotham Bold" pitchFamily="50" charset="0"/>
              <a:ea typeface="Sharp Unity Extrabold" charset="0"/>
              <a:cs typeface="Gotham Ultra"/>
            </a:endParaRPr>
          </a:p>
        </p:txBody>
      </p:sp>
      <p:pic>
        <p:nvPicPr>
          <p:cNvPr id="6" name="Picture 5" descr="flip-logo.png"/>
          <p:cNvPicPr>
            <a:picLocks noChangeAspect="1"/>
          </p:cNvPicPr>
          <p:nvPr/>
        </p:nvPicPr>
        <p:blipFill>
          <a:blip r:embed="rId3"/>
          <a:stretch>
            <a:fillRect/>
          </a:stretch>
        </p:blipFill>
        <p:spPr>
          <a:xfrm>
            <a:off x="862869" y="5310835"/>
            <a:ext cx="709898" cy="2262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482452" y="5195993"/>
            <a:ext cx="661547" cy="437399"/>
          </a:xfrm>
        </p:spPr>
        <p:txBody>
          <a:bodyPr/>
          <a:lstStyle/>
          <a:p>
            <a:fld id="{00000000-1234-1234-1234-123412341234}" type="slidenum">
              <a:rPr lang="en" smtClean="0"/>
              <a:pPr/>
              <a:t>29</a:t>
            </a:fld>
            <a:endParaRPr lang="en" dirty="0"/>
          </a:p>
        </p:txBody>
      </p:sp>
      <p:sp>
        <p:nvSpPr>
          <p:cNvPr id="4" name="Rectangle 3"/>
          <p:cNvSpPr/>
          <p:nvPr/>
        </p:nvSpPr>
        <p:spPr>
          <a:xfrm>
            <a:off x="2386013" y="2564206"/>
            <a:ext cx="4371975" cy="45719"/>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5" name="TextBox 4"/>
          <p:cNvSpPr txBox="1"/>
          <p:nvPr/>
        </p:nvSpPr>
        <p:spPr>
          <a:xfrm>
            <a:off x="0" y="2853765"/>
            <a:ext cx="9144000" cy="1077218"/>
          </a:xfrm>
          <a:prstGeom prst="rect">
            <a:avLst/>
          </a:prstGeom>
          <a:noFill/>
        </p:spPr>
        <p:txBody>
          <a:bodyPr wrap="square" rtlCol="0">
            <a:spAutoFit/>
          </a:bodyPr>
          <a:lstStyle/>
          <a:p>
            <a:pPr lvl="0" algn="ctr"/>
            <a:r>
              <a:rPr lang="en-US" sz="3200" dirty="0">
                <a:solidFill>
                  <a:srgbClr val="FFFFFF"/>
                </a:solidFill>
                <a:latin typeface="Gotham Book" charset="0"/>
                <a:ea typeface="Gotham Book" charset="0"/>
                <a:cs typeface="Gotham Book" charset="0"/>
              </a:rPr>
              <a:t>TRAINER NAME</a:t>
            </a:r>
          </a:p>
          <a:p>
            <a:pPr lvl="0" algn="ctr"/>
            <a:r>
              <a:rPr lang="en-US" sz="3200" dirty="0">
                <a:solidFill>
                  <a:srgbClr val="FFFFFF"/>
                </a:solidFill>
                <a:latin typeface="Gotham Book" charset="0"/>
                <a:ea typeface="Gotham Book" charset="0"/>
                <a:cs typeface="Gotham Book" charset="0"/>
              </a:rPr>
              <a:t>TRAINER EMAIL</a:t>
            </a:r>
          </a:p>
        </p:txBody>
      </p:sp>
      <p:sp>
        <p:nvSpPr>
          <p:cNvPr id="7" name="TextBox 6"/>
          <p:cNvSpPr txBox="1"/>
          <p:nvPr/>
        </p:nvSpPr>
        <p:spPr>
          <a:xfrm>
            <a:off x="1" y="1211665"/>
            <a:ext cx="9143998" cy="1077218"/>
          </a:xfrm>
          <a:prstGeom prst="rect">
            <a:avLst/>
          </a:prstGeom>
          <a:noFill/>
        </p:spPr>
        <p:txBody>
          <a:bodyPr wrap="square" rtlCol="0">
            <a:spAutoFit/>
          </a:bodyPr>
          <a:lstStyle/>
          <a:p>
            <a:pPr lvl="0" algn="ctr"/>
            <a:r>
              <a:rPr lang="en-US" sz="3200" dirty="0">
                <a:solidFill>
                  <a:srgbClr val="FFFFFF"/>
                </a:solidFill>
                <a:latin typeface="Gotham Bold" pitchFamily="50" charset="0"/>
              </a:rPr>
              <a:t>WHAT IS A </a:t>
            </a:r>
            <a:r>
              <a:rPr lang="en-US" sz="3200">
                <a:solidFill>
                  <a:srgbClr val="FFFFFF"/>
                </a:solidFill>
                <a:latin typeface="Gotham Bold" pitchFamily="50" charset="0"/>
              </a:rPr>
              <a:t>PRECINCT COMMITTEEPERSON?</a:t>
            </a:r>
            <a:endParaRPr lang="en-US" sz="3200" dirty="0">
              <a:solidFill>
                <a:srgbClr val="FFFFFF"/>
              </a:solidFill>
              <a:latin typeface="Gotham Bold" pitchFamily="50" charset="0"/>
              <a:ea typeface="Sharp Unity Extrabold" charset="0"/>
              <a:cs typeface="Gotham Ultra"/>
            </a:endParaRPr>
          </a:p>
        </p:txBody>
      </p:sp>
      <p:pic>
        <p:nvPicPr>
          <p:cNvPr id="6" name="Picture 5" descr="flip-logo.png"/>
          <p:cNvPicPr>
            <a:picLocks noChangeAspect="1"/>
          </p:cNvPicPr>
          <p:nvPr/>
        </p:nvPicPr>
        <p:blipFill>
          <a:blip r:embed="rId2"/>
          <a:stretch>
            <a:fillRect/>
          </a:stretch>
        </p:blipFill>
        <p:spPr>
          <a:xfrm>
            <a:off x="862869" y="5310835"/>
            <a:ext cx="709898" cy="2262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3</a:t>
            </a:fld>
            <a:endParaRPr lang="en" dirty="0"/>
          </a:p>
        </p:txBody>
      </p:sp>
      <p:pic>
        <p:nvPicPr>
          <p:cNvPr id="3" name="Picture 2" descr="speaker.png"/>
          <p:cNvPicPr>
            <a:picLocks noChangeAspect="1"/>
          </p:cNvPicPr>
          <p:nvPr/>
        </p:nvPicPr>
        <p:blipFill>
          <a:blip r:embed="rId3">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Responsibilities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Organizing My Precinct</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4"/>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Getting Out the Vote in My Precinct</a:t>
            </a:r>
            <a:endParaRPr lang="en-US" dirty="0">
              <a:solidFill>
                <a:srgbClr val="004F93"/>
              </a:solidFill>
              <a:latin typeface="Gotham Medium" pitchFamily="50" charset="0"/>
              <a:ea typeface="Gotham Book" charset="0"/>
              <a:cs typeface="Gotham Book"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 t="9996" r="609" b="-8302"/>
          <a:stretch/>
        </p:blipFill>
        <p:spPr>
          <a:xfrm>
            <a:off x="0" y="0"/>
            <a:ext cx="9144000" cy="561021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84" y="1782649"/>
            <a:ext cx="8273632" cy="1513002"/>
          </a:xfrm>
          <a:prstGeom prst="rect">
            <a:avLst/>
          </a:prstGeom>
        </p:spPr>
      </p:pic>
      <p:pic>
        <p:nvPicPr>
          <p:cNvPr id="4" name="Picture 3" descr="color line.png"/>
          <p:cNvPicPr>
            <a:picLocks noChangeAspect="1"/>
          </p:cNvPicPr>
          <p:nvPr/>
        </p:nvPicPr>
        <p:blipFill>
          <a:blip r:embed="rId5"/>
          <a:stretch>
            <a:fillRect/>
          </a:stretch>
        </p:blipFill>
        <p:spPr>
          <a:xfrm>
            <a:off x="0" y="5105400"/>
            <a:ext cx="9144000" cy="39626"/>
          </a:xfrm>
          <a:prstGeom prst="rect">
            <a:avLst/>
          </a:prstGeom>
        </p:spPr>
      </p:pic>
      <p:sp>
        <p:nvSpPr>
          <p:cNvPr id="6" name="Slide Number Placeholder 5"/>
          <p:cNvSpPr>
            <a:spLocks noGrp="1"/>
          </p:cNvSpPr>
          <p:nvPr>
            <p:ph type="sldNum" idx="12"/>
          </p:nvPr>
        </p:nvSpPr>
        <p:spPr>
          <a:xfrm>
            <a:off x="8482452" y="5195993"/>
            <a:ext cx="661547" cy="437399"/>
          </a:xfrm>
        </p:spPr>
        <p:txBody>
          <a:bodyPr/>
          <a:lstStyle/>
          <a:p>
            <a:fld id="{00000000-1234-1234-1234-123412341234}" type="slidenum">
              <a:rPr lang="en" smtClean="0"/>
              <a:pPr/>
              <a:t>30</a:t>
            </a:fld>
            <a:endParaRPr lang="en" dirty="0"/>
          </a:p>
        </p:txBody>
      </p:sp>
      <p:pic>
        <p:nvPicPr>
          <p:cNvPr id="7" name="Picture 6" descr="flip-logo.png"/>
          <p:cNvPicPr>
            <a:picLocks noChangeAspect="1"/>
          </p:cNvPicPr>
          <p:nvPr/>
        </p:nvPicPr>
        <p:blipFill>
          <a:blip r:embed="rId6"/>
          <a:stretch>
            <a:fillRect/>
          </a:stretch>
        </p:blipFill>
        <p:spPr>
          <a:xfrm>
            <a:off x="862869" y="5310835"/>
            <a:ext cx="709898" cy="226231"/>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4</a:t>
            </a:fld>
            <a:endParaRPr lang="en" dirty="0"/>
          </a:p>
        </p:txBody>
      </p:sp>
      <p:pic>
        <p:nvPicPr>
          <p:cNvPr id="3" name="Picture 2" descr="speaker.png"/>
          <p:cNvPicPr>
            <a:picLocks noChangeAspect="1"/>
          </p:cNvPicPr>
          <p:nvPr/>
        </p:nvPicPr>
        <p:blipFill>
          <a:blip r:embed="rId2">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FFFFFF"/>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004F93"/>
                </a:solidFill>
                <a:latin typeface="Gotham Medium" pitchFamily="50" charset="0"/>
              </a:rPr>
              <a:t>Responsibilities</a:t>
            </a:r>
            <a:endParaRPr lang="en-US" dirty="0">
              <a:solidFill>
                <a:srgbClr val="004F93"/>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Organizing My Precinct</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Getting Out the Vote in My Precinct</a:t>
            </a:r>
            <a:endParaRPr lang="en-US" dirty="0">
              <a:solidFill>
                <a:srgbClr val="004F93"/>
              </a:solidFill>
              <a:latin typeface="Gotham Medium" pitchFamily="50" charset="0"/>
              <a:ea typeface="Gotham Book" charset="0"/>
              <a:cs typeface="Gotham Book"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5</a:t>
            </a:fld>
            <a:endParaRPr lang="en" dirty="0"/>
          </a:p>
        </p:txBody>
      </p:sp>
      <p:sp>
        <p:nvSpPr>
          <p:cNvPr id="4"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SOME OF US WEAR MANY HATS…</a:t>
            </a:r>
            <a:endParaRPr lang="en" sz="2100" dirty="0">
              <a:solidFill>
                <a:srgbClr val="FFFFFF"/>
              </a:solidFill>
              <a:latin typeface="Gotham Bold" pitchFamily="50" charset="0"/>
              <a:ea typeface="Sharp Unity Extrabold" charset="0"/>
              <a:cs typeface="Gotham Ultra"/>
            </a:endParaRPr>
          </a:p>
        </p:txBody>
      </p:sp>
      <p:pic>
        <p:nvPicPr>
          <p:cNvPr id="12" name="Picture 11" descr="flip-logo.png"/>
          <p:cNvPicPr>
            <a:picLocks noChangeAspect="1"/>
          </p:cNvPicPr>
          <p:nvPr/>
        </p:nvPicPr>
        <p:blipFill>
          <a:blip r:embed="rId3"/>
          <a:stretch>
            <a:fillRect/>
          </a:stretch>
        </p:blipFill>
        <p:spPr>
          <a:xfrm>
            <a:off x="862869" y="5310835"/>
            <a:ext cx="709898" cy="226231"/>
          </a:xfrm>
          <a:prstGeom prst="rect">
            <a:avLst/>
          </a:prstGeom>
        </p:spPr>
      </p:pic>
      <p:pic>
        <p:nvPicPr>
          <p:cNvPr id="14" name="Picture 13">
            <a:extLst>
              <a:ext uri="{FF2B5EF4-FFF2-40B4-BE49-F238E27FC236}">
                <a16:creationId xmlns:a16="http://schemas.microsoft.com/office/drawing/2014/main" id="{24D2D30F-8583-E849-B053-52D7DCA543B9}"/>
              </a:ext>
            </a:extLst>
          </p:cNvPr>
          <p:cNvPicPr>
            <a:picLocks noChangeAspect="1"/>
          </p:cNvPicPr>
          <p:nvPr/>
        </p:nvPicPr>
        <p:blipFill>
          <a:blip r:embed="rId4"/>
          <a:stretch>
            <a:fillRect/>
          </a:stretch>
        </p:blipFill>
        <p:spPr>
          <a:xfrm>
            <a:off x="-152425" y="1176661"/>
            <a:ext cx="3251200" cy="3251200"/>
          </a:xfrm>
          <a:prstGeom prst="rect">
            <a:avLst/>
          </a:prstGeom>
        </p:spPr>
      </p:pic>
      <p:sp>
        <p:nvSpPr>
          <p:cNvPr id="15" name="TextBox 14">
            <a:extLst>
              <a:ext uri="{FF2B5EF4-FFF2-40B4-BE49-F238E27FC236}">
                <a16:creationId xmlns:a16="http://schemas.microsoft.com/office/drawing/2014/main" id="{7F583F25-439F-DB41-ABD4-9F34878DFB14}"/>
              </a:ext>
            </a:extLst>
          </p:cNvPr>
          <p:cNvSpPr txBox="1"/>
          <p:nvPr/>
        </p:nvSpPr>
        <p:spPr>
          <a:xfrm>
            <a:off x="2848843" y="2177961"/>
            <a:ext cx="5964382" cy="1384995"/>
          </a:xfrm>
          <a:prstGeom prst="rect">
            <a:avLst/>
          </a:prstGeom>
          <a:noFill/>
        </p:spPr>
        <p:txBody>
          <a:bodyPr wrap="square" rtlCol="0">
            <a:spAutoFit/>
          </a:bodyPr>
          <a:lstStyle/>
          <a:p>
            <a:pPr algn="ctr"/>
            <a:r>
              <a:rPr lang="en-US" sz="2800" dirty="0">
                <a:solidFill>
                  <a:schemeClr val="bg1"/>
                </a:solidFill>
                <a:latin typeface="Proxima Nova" panose="02000506030000020004" pitchFamily="2" charset="0"/>
              </a:rPr>
              <a:t>Today we’ll focus on your work as a</a:t>
            </a:r>
          </a:p>
          <a:p>
            <a:pPr algn="ctr"/>
            <a:r>
              <a:rPr lang="en-US" sz="2800" dirty="0">
                <a:solidFill>
                  <a:schemeClr val="bg1"/>
                </a:solidFill>
                <a:latin typeface="Proxima Nova" panose="02000506030000020004" pitchFamily="2" charset="0"/>
                <a:ea typeface="Sharp Unity Extrabold" charset="0"/>
                <a:cs typeface="Gotham Ultra"/>
              </a:rPr>
              <a:t>Precinct Committeeperson.</a:t>
            </a:r>
            <a:endParaRPr lang="en" sz="2800" dirty="0">
              <a:solidFill>
                <a:schemeClr val="bg1"/>
              </a:solidFill>
              <a:latin typeface="Proxima Nova" panose="02000506030000020004" pitchFamily="2" charset="0"/>
              <a:ea typeface="Sharp Unity Extrabold" charset="0"/>
              <a:cs typeface="Gotham Ultra"/>
            </a:endParaRPr>
          </a:p>
          <a:p>
            <a:pPr algn="ctr"/>
            <a:endParaRPr lang="en-US" sz="2800" dirty="0">
              <a:solidFill>
                <a:schemeClr val="bg1"/>
              </a:solidFill>
              <a:latin typeface="Proxima Nova" panose="02000506030000020004" pitchFamily="2" charset="0"/>
            </a:endParaRPr>
          </a:p>
        </p:txBody>
      </p:sp>
    </p:spTree>
    <p:extLst>
      <p:ext uri="{BB962C8B-B14F-4D97-AF65-F5344CB8AC3E}">
        <p14:creationId xmlns:p14="http://schemas.microsoft.com/office/powerpoint/2010/main" val="1790624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6</a:t>
            </a:fld>
            <a:endParaRPr lang="en" dirty="0"/>
          </a:p>
        </p:txBody>
      </p:sp>
      <p:sp>
        <p:nvSpPr>
          <p:cNvPr id="4"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ea typeface="Sharp Unity Extrabold" charset="0"/>
                <a:cs typeface="Gotham Ultra"/>
              </a:rPr>
              <a:t>OBJECTIVES</a:t>
            </a:r>
            <a:endParaRPr lang="en" sz="2100" dirty="0">
              <a:solidFill>
                <a:srgbClr val="FFFFFF"/>
              </a:solidFill>
              <a:latin typeface="Gotham Bold" pitchFamily="50" charset="0"/>
              <a:ea typeface="Sharp Unity Extrabold" charset="0"/>
              <a:cs typeface="Gotham Ultra"/>
            </a:endParaRPr>
          </a:p>
        </p:txBody>
      </p:sp>
      <p:pic>
        <p:nvPicPr>
          <p:cNvPr id="5" name="Picture 4" descr="check mark with box (2).png"/>
          <p:cNvPicPr>
            <a:picLocks noChangeAspect="1"/>
          </p:cNvPicPr>
          <p:nvPr/>
        </p:nvPicPr>
        <p:blipFill>
          <a:blip r:embed="rId3"/>
          <a:srcRect l="12761" t="10323" r="9265" b="12652"/>
          <a:stretch>
            <a:fillRect/>
          </a:stretch>
        </p:blipFill>
        <p:spPr>
          <a:xfrm>
            <a:off x="2926467" y="2049450"/>
            <a:ext cx="344616" cy="333375"/>
          </a:xfrm>
          <a:prstGeom prst="rect">
            <a:avLst/>
          </a:prstGeom>
        </p:spPr>
      </p:pic>
      <p:pic>
        <p:nvPicPr>
          <p:cNvPr id="6" name="Picture 5" descr="check mark with box (2).png"/>
          <p:cNvPicPr>
            <a:picLocks noChangeAspect="1"/>
          </p:cNvPicPr>
          <p:nvPr/>
        </p:nvPicPr>
        <p:blipFill>
          <a:blip r:embed="rId3"/>
          <a:srcRect l="12761" t="10323" r="9265" b="12652"/>
          <a:stretch>
            <a:fillRect/>
          </a:stretch>
        </p:blipFill>
        <p:spPr>
          <a:xfrm>
            <a:off x="2926467" y="2635574"/>
            <a:ext cx="344616" cy="333375"/>
          </a:xfrm>
          <a:prstGeom prst="rect">
            <a:avLst/>
          </a:prstGeom>
        </p:spPr>
      </p:pic>
      <p:pic>
        <p:nvPicPr>
          <p:cNvPr id="7" name="Picture 6" descr="check mark with box (2).png"/>
          <p:cNvPicPr>
            <a:picLocks noChangeAspect="1"/>
          </p:cNvPicPr>
          <p:nvPr/>
        </p:nvPicPr>
        <p:blipFill>
          <a:blip r:embed="rId3"/>
          <a:srcRect l="12761" t="10323" r="9265" b="12652"/>
          <a:stretch>
            <a:fillRect/>
          </a:stretch>
        </p:blipFill>
        <p:spPr>
          <a:xfrm>
            <a:off x="2926467" y="3221699"/>
            <a:ext cx="344616" cy="333375"/>
          </a:xfrm>
          <a:prstGeom prst="rect">
            <a:avLst/>
          </a:prstGeom>
        </p:spPr>
      </p:pic>
      <p:sp>
        <p:nvSpPr>
          <p:cNvPr id="8" name="TextBox 7"/>
          <p:cNvSpPr txBox="1"/>
          <p:nvPr/>
        </p:nvSpPr>
        <p:spPr>
          <a:xfrm>
            <a:off x="3387105" y="2075338"/>
            <a:ext cx="5208262" cy="307777"/>
          </a:xfrm>
          <a:prstGeom prst="rect">
            <a:avLst/>
          </a:prstGeom>
          <a:solidFill>
            <a:srgbClr val="FFFFFF"/>
          </a:solidFill>
        </p:spPr>
        <p:txBody>
          <a:bodyPr wrap="square" rtlCol="0">
            <a:spAutoFit/>
          </a:bodyPr>
          <a:lstStyle/>
          <a:p>
            <a:r>
              <a:rPr lang="en-US" dirty="0">
                <a:latin typeface="Gotham Book" pitchFamily="50" charset="0"/>
              </a:rPr>
              <a:t>Recognize Statutory Responsibilities</a:t>
            </a:r>
            <a:endParaRPr lang="en-US" b="1" dirty="0">
              <a:solidFill>
                <a:schemeClr val="tx1"/>
              </a:solidFill>
              <a:latin typeface="Gotham Book" pitchFamily="50" charset="0"/>
              <a:ea typeface="Gotham Ultra" charset="0"/>
              <a:cs typeface="Gotham Ultra" charset="0"/>
            </a:endParaRPr>
          </a:p>
        </p:txBody>
      </p:sp>
      <p:sp>
        <p:nvSpPr>
          <p:cNvPr id="9" name="TextBox 8"/>
          <p:cNvSpPr txBox="1"/>
          <p:nvPr/>
        </p:nvSpPr>
        <p:spPr>
          <a:xfrm>
            <a:off x="3387105" y="2678067"/>
            <a:ext cx="5208262"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Discover How to Organize Precincts</a:t>
            </a:r>
            <a:endParaRPr lang="en-US" dirty="0">
              <a:solidFill>
                <a:schemeClr val="tx1"/>
              </a:solidFill>
              <a:latin typeface="Gotham Book" pitchFamily="50" charset="0"/>
              <a:ea typeface="Gotham Ultra" charset="0"/>
              <a:cs typeface="Gotham Ultra" charset="0"/>
            </a:endParaRPr>
          </a:p>
        </p:txBody>
      </p:sp>
      <p:sp>
        <p:nvSpPr>
          <p:cNvPr id="10" name="TextBox 9"/>
          <p:cNvSpPr txBox="1"/>
          <p:nvPr/>
        </p:nvSpPr>
        <p:spPr>
          <a:xfrm>
            <a:off x="3387105" y="3250224"/>
            <a:ext cx="5208262" cy="307777"/>
          </a:xfrm>
          <a:prstGeom prst="rect">
            <a:avLst/>
          </a:prstGeom>
          <a:solidFill>
            <a:srgbClr val="FFFFFF"/>
          </a:solidFill>
        </p:spPr>
        <p:txBody>
          <a:bodyPr wrap="square" rtlCol="0">
            <a:spAutoFit/>
          </a:bodyPr>
          <a:lstStyle/>
          <a:p>
            <a:pPr lvl="0">
              <a:spcAft>
                <a:spcPts val="1000"/>
              </a:spcAft>
              <a:buClr>
                <a:schemeClr val="tx1"/>
              </a:buClr>
            </a:pPr>
            <a:r>
              <a:rPr lang="en-US" dirty="0">
                <a:latin typeface="Gotham Book" pitchFamily="50" charset="0"/>
              </a:rPr>
              <a:t>Prepare to Turn Out Base Voters During GOTV</a:t>
            </a:r>
            <a:endParaRPr lang="en-US" dirty="0">
              <a:solidFill>
                <a:schemeClr val="tx1"/>
              </a:solidFill>
              <a:latin typeface="Gotham Book" pitchFamily="50" charset="0"/>
              <a:ea typeface="Gotham Book" charset="0"/>
              <a:cs typeface="Gotham Book"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4781" t="6491" r="12050" b="3971"/>
          <a:stretch>
            <a:fillRect/>
          </a:stretch>
        </p:blipFill>
        <p:spPr>
          <a:xfrm>
            <a:off x="505035" y="1913206"/>
            <a:ext cx="2004646" cy="1920240"/>
          </a:xfrm>
          <a:prstGeom prst="rect">
            <a:avLst/>
          </a:prstGeom>
        </p:spPr>
      </p:pic>
      <p:pic>
        <p:nvPicPr>
          <p:cNvPr id="12" name="Picture 11" descr="flip-logo.png"/>
          <p:cNvPicPr>
            <a:picLocks noChangeAspect="1"/>
          </p:cNvPicPr>
          <p:nvPr/>
        </p:nvPicPr>
        <p:blipFill>
          <a:blip r:embed="rId5"/>
          <a:stretch>
            <a:fillRect/>
          </a:stretch>
        </p:blipFill>
        <p:spPr>
          <a:xfrm>
            <a:off x="862869" y="5310835"/>
            <a:ext cx="709898" cy="2262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7</a:t>
            </a:fld>
            <a:endParaRPr lang="en" dirty="0"/>
          </a:p>
        </p:txBody>
      </p:sp>
      <p:sp>
        <p:nvSpPr>
          <p:cNvPr id="3" name="Shape 163"/>
          <p:cNvSpPr txBox="1">
            <a:spLocks/>
          </p:cNvSpPr>
          <p:nvPr/>
        </p:nvSpPr>
        <p:spPr>
          <a:xfrm>
            <a:off x="0" y="138700"/>
            <a:ext cx="9144000" cy="406224"/>
          </a:xfrm>
          <a:prstGeom prst="rect">
            <a:avLst/>
          </a:prstGeom>
          <a:noFill/>
          <a:ln>
            <a:noFill/>
          </a:ln>
        </p:spPr>
        <p:txBody>
          <a:bodyPr lIns="44200" tIns="44200" rIns="44200" bIns="44200" anchor="t" anchorCtr="0">
            <a:noAutofit/>
          </a:bodyPr>
          <a:lstStyle/>
          <a:p>
            <a:pPr lvl="0" algn="ctr"/>
            <a:r>
              <a:rPr lang="en-US" sz="2100" dirty="0">
                <a:solidFill>
                  <a:srgbClr val="FFFFFF"/>
                </a:solidFill>
                <a:latin typeface="Gotham Bold" pitchFamily="50" charset="0"/>
              </a:rPr>
              <a:t>LEADERSHIP WITH VOTER TURNOUT</a:t>
            </a:r>
            <a:endParaRPr lang="en" sz="2100" dirty="0">
              <a:solidFill>
                <a:srgbClr val="FFFFFF"/>
              </a:solidFill>
              <a:latin typeface="Gotham Bold" pitchFamily="50" charset="0"/>
              <a:ea typeface="Sharp Unity Extrabold" charset="0"/>
              <a:cs typeface="Gotham Ultra"/>
            </a:endParaRPr>
          </a:p>
        </p:txBody>
      </p:sp>
      <p:sp>
        <p:nvSpPr>
          <p:cNvPr id="7" name="Rectangle 6"/>
          <p:cNvSpPr/>
          <p:nvPr/>
        </p:nvSpPr>
        <p:spPr>
          <a:xfrm>
            <a:off x="3165658" y="2627762"/>
            <a:ext cx="2626159" cy="621791"/>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latin typeface="Gotham Bold" pitchFamily="50" charset="0"/>
              </a:rPr>
              <a:t>VOTER TURNOUT</a:t>
            </a:r>
          </a:p>
        </p:txBody>
      </p:sp>
      <p:sp>
        <p:nvSpPr>
          <p:cNvPr id="12" name="Right Arrow 11"/>
          <p:cNvSpPr/>
          <p:nvPr/>
        </p:nvSpPr>
        <p:spPr>
          <a:xfrm rot="5400000">
            <a:off x="4196240" y="2268576"/>
            <a:ext cx="535731"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5736955" y="2787096"/>
            <a:ext cx="74615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498709" y="2778234"/>
            <a:ext cx="74615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flip-logo.png"/>
          <p:cNvPicPr>
            <a:picLocks noChangeAspect="1"/>
          </p:cNvPicPr>
          <p:nvPr/>
        </p:nvPicPr>
        <p:blipFill>
          <a:blip r:embed="rId3"/>
          <a:stretch>
            <a:fillRect/>
          </a:stretch>
        </p:blipFill>
        <p:spPr>
          <a:xfrm>
            <a:off x="862869" y="5310835"/>
            <a:ext cx="709898" cy="226231"/>
          </a:xfrm>
          <a:prstGeom prst="rect">
            <a:avLst/>
          </a:prstGeom>
        </p:spPr>
      </p:pic>
      <p:pic>
        <p:nvPicPr>
          <p:cNvPr id="16" name="Picture 15" descr="campaigns.png"/>
          <p:cNvPicPr>
            <a:picLocks noChangeAspect="1"/>
          </p:cNvPicPr>
          <p:nvPr/>
        </p:nvPicPr>
        <p:blipFill>
          <a:blip r:embed="rId4"/>
          <a:stretch>
            <a:fillRect/>
          </a:stretch>
        </p:blipFill>
        <p:spPr>
          <a:xfrm>
            <a:off x="4098112" y="1129248"/>
            <a:ext cx="688934" cy="906494"/>
          </a:xfrm>
          <a:prstGeom prst="rect">
            <a:avLst/>
          </a:prstGeom>
        </p:spPr>
      </p:pic>
      <p:pic>
        <p:nvPicPr>
          <p:cNvPr id="18" name="Picture 17" descr="digital world.png"/>
          <p:cNvPicPr>
            <a:picLocks noChangeAspect="1"/>
          </p:cNvPicPr>
          <p:nvPr/>
        </p:nvPicPr>
        <p:blipFill>
          <a:blip r:embed="rId5"/>
          <a:stretch>
            <a:fillRect/>
          </a:stretch>
        </p:blipFill>
        <p:spPr>
          <a:xfrm>
            <a:off x="6684265" y="2411351"/>
            <a:ext cx="886970" cy="838202"/>
          </a:xfrm>
          <a:prstGeom prst="rect">
            <a:avLst/>
          </a:prstGeom>
        </p:spPr>
      </p:pic>
      <p:pic>
        <p:nvPicPr>
          <p:cNvPr id="19" name="Picture 18" descr="HQ-01.png"/>
          <p:cNvPicPr>
            <a:picLocks noChangeAspect="1"/>
          </p:cNvPicPr>
          <p:nvPr/>
        </p:nvPicPr>
        <p:blipFill>
          <a:blip r:embed="rId6"/>
          <a:stretch>
            <a:fillRect/>
          </a:stretch>
        </p:blipFill>
        <p:spPr>
          <a:xfrm>
            <a:off x="4098027" y="3694175"/>
            <a:ext cx="771798" cy="965608"/>
          </a:xfrm>
          <a:prstGeom prst="rect">
            <a:avLst/>
          </a:prstGeom>
        </p:spPr>
      </p:pic>
      <p:sp>
        <p:nvSpPr>
          <p:cNvPr id="20" name="Right Arrow 19"/>
          <p:cNvSpPr/>
          <p:nvPr/>
        </p:nvSpPr>
        <p:spPr>
          <a:xfrm rot="16200000">
            <a:off x="4237337" y="3251608"/>
            <a:ext cx="482800" cy="299923"/>
          </a:xfrm>
          <a:prstGeom prst="rightArrow">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36350" y="3430835"/>
            <a:ext cx="1880008" cy="523220"/>
          </a:xfrm>
          <a:prstGeom prst="rect">
            <a:avLst/>
          </a:prstGeom>
          <a:noFill/>
        </p:spPr>
        <p:txBody>
          <a:bodyPr wrap="square" rtlCol="0">
            <a:spAutoFit/>
          </a:bodyPr>
          <a:lstStyle/>
          <a:p>
            <a:pPr algn="ctr"/>
            <a:r>
              <a:rPr lang="en-US" dirty="0">
                <a:latin typeface="Gotham Medium" pitchFamily="50" charset="0"/>
              </a:rPr>
              <a:t>Precinct committeeperson</a:t>
            </a:r>
          </a:p>
        </p:txBody>
      </p:sp>
      <p:sp>
        <p:nvSpPr>
          <p:cNvPr id="22" name="TextBox 21"/>
          <p:cNvSpPr txBox="1"/>
          <p:nvPr/>
        </p:nvSpPr>
        <p:spPr>
          <a:xfrm>
            <a:off x="3099823" y="762950"/>
            <a:ext cx="2713947" cy="307777"/>
          </a:xfrm>
          <a:prstGeom prst="rect">
            <a:avLst/>
          </a:prstGeom>
          <a:noFill/>
        </p:spPr>
        <p:txBody>
          <a:bodyPr wrap="square" rtlCol="0">
            <a:spAutoFit/>
          </a:bodyPr>
          <a:lstStyle/>
          <a:p>
            <a:pPr algn="ctr"/>
            <a:r>
              <a:rPr lang="en-US" dirty="0">
                <a:latin typeface="Gotham Medium" pitchFamily="50" charset="0"/>
              </a:rPr>
              <a:t>Individual campaign</a:t>
            </a:r>
          </a:p>
        </p:txBody>
      </p:sp>
      <p:sp>
        <p:nvSpPr>
          <p:cNvPr id="23" name="TextBox 22"/>
          <p:cNvSpPr txBox="1"/>
          <p:nvPr/>
        </p:nvSpPr>
        <p:spPr>
          <a:xfrm>
            <a:off x="3321114" y="4674412"/>
            <a:ext cx="2331718" cy="307777"/>
          </a:xfrm>
          <a:prstGeom prst="rect">
            <a:avLst/>
          </a:prstGeom>
          <a:noFill/>
        </p:spPr>
        <p:txBody>
          <a:bodyPr wrap="square" rtlCol="0">
            <a:spAutoFit/>
          </a:bodyPr>
          <a:lstStyle/>
          <a:p>
            <a:pPr algn="ctr"/>
            <a:r>
              <a:rPr lang="en-US" dirty="0">
                <a:latin typeface="Gotham Medium" pitchFamily="50" charset="0"/>
              </a:rPr>
              <a:t>Local Democratic Party</a:t>
            </a:r>
          </a:p>
        </p:txBody>
      </p:sp>
      <p:sp>
        <p:nvSpPr>
          <p:cNvPr id="24" name="TextBox 23"/>
          <p:cNvSpPr txBox="1"/>
          <p:nvPr/>
        </p:nvSpPr>
        <p:spPr>
          <a:xfrm>
            <a:off x="6303885" y="3299154"/>
            <a:ext cx="1713582" cy="738664"/>
          </a:xfrm>
          <a:prstGeom prst="rect">
            <a:avLst/>
          </a:prstGeom>
          <a:noFill/>
        </p:spPr>
        <p:txBody>
          <a:bodyPr wrap="square" rtlCol="0">
            <a:spAutoFit/>
          </a:bodyPr>
          <a:lstStyle/>
          <a:p>
            <a:pPr algn="ctr"/>
            <a:r>
              <a:rPr lang="en-US" dirty="0">
                <a:latin typeface="Gotham Medium" pitchFamily="50" charset="0"/>
              </a:rPr>
              <a:t>Statewide coordinated campaign</a:t>
            </a:r>
          </a:p>
        </p:txBody>
      </p:sp>
      <p:pic>
        <p:nvPicPr>
          <p:cNvPr id="1026" name="Picture 2" descr="C:\Users\Bianca\Box Sync\Desktop\Images\icon &amp; graphic\icons\PNG icon\House with people standing.png"/>
          <p:cNvPicPr>
            <a:picLocks noChangeAspect="1" noChangeArrowheads="1"/>
          </p:cNvPicPr>
          <p:nvPr/>
        </p:nvPicPr>
        <p:blipFill>
          <a:blip r:embed="rId7"/>
          <a:srcRect/>
          <a:stretch>
            <a:fillRect/>
          </a:stretch>
        </p:blipFill>
        <p:spPr bwMode="auto">
          <a:xfrm>
            <a:off x="1453715" y="2404968"/>
            <a:ext cx="879831" cy="844214"/>
          </a:xfrm>
          <a:prstGeom prst="rect">
            <a:avLst/>
          </a:prstGeom>
          <a:noFill/>
        </p:spPr>
      </p:pic>
    </p:spTree>
    <p:extLst>
      <p:ext uri="{BB962C8B-B14F-4D97-AF65-F5344CB8AC3E}">
        <p14:creationId xmlns:p14="http://schemas.microsoft.com/office/powerpoint/2010/main" val="214249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4DDB8-A69E-A249-8F4C-38E633296FED}"/>
              </a:ext>
            </a:extLst>
          </p:cNvPr>
          <p:cNvSpPr>
            <a:spLocks noGrp="1"/>
          </p:cNvSpPr>
          <p:nvPr>
            <p:ph type="sldNum" idx="12"/>
          </p:nvPr>
        </p:nvSpPr>
        <p:spPr/>
        <p:txBody>
          <a:bodyPr/>
          <a:lstStyle/>
          <a:p>
            <a:fld id="{00000000-1234-1234-1234-123412341234}" type="slidenum">
              <a:rPr lang="en" smtClean="0"/>
              <a:pPr/>
              <a:t>8</a:t>
            </a:fld>
            <a:endParaRPr lang="en" dirty="0"/>
          </a:p>
        </p:txBody>
      </p:sp>
      <p:sp>
        <p:nvSpPr>
          <p:cNvPr id="4" name="TextBox 3">
            <a:extLst>
              <a:ext uri="{FF2B5EF4-FFF2-40B4-BE49-F238E27FC236}">
                <a16:creationId xmlns:a16="http://schemas.microsoft.com/office/drawing/2014/main" id="{AA722E86-EF53-B14F-90A6-29E20731AFEF}"/>
              </a:ext>
            </a:extLst>
          </p:cNvPr>
          <p:cNvSpPr txBox="1"/>
          <p:nvPr/>
        </p:nvSpPr>
        <p:spPr>
          <a:xfrm>
            <a:off x="390525" y="914400"/>
            <a:ext cx="3514725" cy="461665"/>
          </a:xfrm>
          <a:prstGeom prst="rect">
            <a:avLst/>
          </a:prstGeom>
          <a:noFill/>
        </p:spPr>
        <p:txBody>
          <a:bodyPr wrap="square" rtlCol="0">
            <a:spAutoFit/>
          </a:bodyPr>
          <a:lstStyle/>
          <a:p>
            <a:pPr lvl="0" algn="ctr"/>
            <a:r>
              <a:rPr lang="en-US" sz="2400" dirty="0">
                <a:solidFill>
                  <a:srgbClr val="FFFFFF"/>
                </a:solidFill>
                <a:latin typeface="Gotham Bold" pitchFamily="50" charset="0"/>
              </a:rPr>
              <a:t>BASE VOTER</a:t>
            </a:r>
            <a:endParaRPr lang="en" sz="2100" dirty="0">
              <a:solidFill>
                <a:srgbClr val="FFFFFF"/>
              </a:solidFill>
              <a:latin typeface="Gotham Bold" pitchFamily="50" charset="0"/>
              <a:ea typeface="Sharp Unity Extrabold" charset="0"/>
              <a:cs typeface="Gotham Ultra"/>
            </a:endParaRPr>
          </a:p>
        </p:txBody>
      </p:sp>
      <p:sp>
        <p:nvSpPr>
          <p:cNvPr id="5" name="TextBox 4">
            <a:extLst>
              <a:ext uri="{FF2B5EF4-FFF2-40B4-BE49-F238E27FC236}">
                <a16:creationId xmlns:a16="http://schemas.microsoft.com/office/drawing/2014/main" id="{A22BCE97-CDBE-8346-82B7-13D2E538D1FC}"/>
              </a:ext>
            </a:extLst>
          </p:cNvPr>
          <p:cNvSpPr txBox="1"/>
          <p:nvPr/>
        </p:nvSpPr>
        <p:spPr>
          <a:xfrm>
            <a:off x="3493694" y="2574367"/>
            <a:ext cx="5066392" cy="1446550"/>
          </a:xfrm>
          <a:prstGeom prst="rect">
            <a:avLst/>
          </a:prstGeom>
          <a:noFill/>
        </p:spPr>
        <p:txBody>
          <a:bodyPr wrap="square" rtlCol="0">
            <a:spAutoFit/>
          </a:bodyPr>
          <a:lstStyle/>
          <a:p>
            <a:r>
              <a:rPr lang="en-US" sz="2200" dirty="0">
                <a:solidFill>
                  <a:srgbClr val="FFFFFF"/>
                </a:solidFill>
                <a:latin typeface="Gotham Book" pitchFamily="50" charset="0"/>
              </a:rPr>
              <a:t>A base voter is any voter we can count on to support Democratic candidates. These voters will be targeted differently in each area.</a:t>
            </a:r>
          </a:p>
        </p:txBody>
      </p:sp>
    </p:spTree>
    <p:extLst>
      <p:ext uri="{BB962C8B-B14F-4D97-AF65-F5344CB8AC3E}">
        <p14:creationId xmlns:p14="http://schemas.microsoft.com/office/powerpoint/2010/main" val="1169830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9</a:t>
            </a:fld>
            <a:endParaRPr lang="en" dirty="0"/>
          </a:p>
        </p:txBody>
      </p:sp>
      <p:pic>
        <p:nvPicPr>
          <p:cNvPr id="3" name="Picture 2" descr="speaker.png"/>
          <p:cNvPicPr>
            <a:picLocks noChangeAspect="1"/>
          </p:cNvPicPr>
          <p:nvPr/>
        </p:nvPicPr>
        <p:blipFill>
          <a:blip r:embed="rId2">
            <a:lum bright="-10000"/>
          </a:blip>
          <a:stretch>
            <a:fillRect/>
          </a:stretch>
        </p:blipFill>
        <p:spPr>
          <a:xfrm>
            <a:off x="6192796" y="1555529"/>
            <a:ext cx="2238451" cy="1824743"/>
          </a:xfrm>
          <a:prstGeom prst="rect">
            <a:avLst/>
          </a:prstGeom>
        </p:spPr>
      </p:pic>
      <p:sp>
        <p:nvSpPr>
          <p:cNvPr id="4" name="Rectangle 3"/>
          <p:cNvSpPr/>
          <p:nvPr/>
        </p:nvSpPr>
        <p:spPr>
          <a:xfrm>
            <a:off x="781880" y="1732017"/>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1</a:t>
            </a:r>
          </a:p>
        </p:txBody>
      </p:sp>
      <p:sp>
        <p:nvSpPr>
          <p:cNvPr id="5" name="Rectangle 4"/>
          <p:cNvSpPr/>
          <p:nvPr/>
        </p:nvSpPr>
        <p:spPr>
          <a:xfrm>
            <a:off x="781880" y="2182131"/>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2</a:t>
            </a:r>
          </a:p>
        </p:txBody>
      </p:sp>
      <p:sp>
        <p:nvSpPr>
          <p:cNvPr id="6" name="Rectangle 5"/>
          <p:cNvSpPr/>
          <p:nvPr/>
        </p:nvSpPr>
        <p:spPr>
          <a:xfrm>
            <a:off x="781880" y="2632245"/>
            <a:ext cx="445448" cy="309716"/>
          </a:xfrm>
          <a:prstGeom prst="rect">
            <a:avLst/>
          </a:prstGeom>
          <a:solidFill>
            <a:srgbClr val="004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3</a:t>
            </a:r>
          </a:p>
        </p:txBody>
      </p:sp>
      <p:sp>
        <p:nvSpPr>
          <p:cNvPr id="8" name="Rectangle 7"/>
          <p:cNvSpPr/>
          <p:nvPr/>
        </p:nvSpPr>
        <p:spPr>
          <a:xfrm>
            <a:off x="781880" y="3532473"/>
            <a:ext cx="445448"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5</a:t>
            </a:r>
          </a:p>
        </p:txBody>
      </p:sp>
      <p:sp>
        <p:nvSpPr>
          <p:cNvPr id="11" name="Rectangle 10"/>
          <p:cNvSpPr/>
          <p:nvPr/>
        </p:nvSpPr>
        <p:spPr>
          <a:xfrm>
            <a:off x="1244488" y="1732798"/>
            <a:ext cx="4424821"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1000"/>
              </a:spcAft>
              <a:buClr>
                <a:srgbClr val="FFFFFF"/>
              </a:buClr>
            </a:pPr>
            <a:r>
              <a:rPr lang="en-US" dirty="0">
                <a:solidFill>
                  <a:srgbClr val="004F93"/>
                </a:solidFill>
                <a:latin typeface="Gotham Medium" pitchFamily="50" charset="0"/>
                <a:ea typeface="Gotham Book" charset="0"/>
                <a:cs typeface="Gotham Book" charset="0"/>
              </a:rPr>
              <a:t>Welcome, Introductions, and Overview</a:t>
            </a:r>
          </a:p>
        </p:txBody>
      </p:sp>
      <p:sp>
        <p:nvSpPr>
          <p:cNvPr id="12" name="Rectangle 11"/>
          <p:cNvSpPr/>
          <p:nvPr/>
        </p:nvSpPr>
        <p:spPr>
          <a:xfrm>
            <a:off x="1245326" y="2182912"/>
            <a:ext cx="4423966" cy="309716"/>
          </a:xfrm>
          <a:prstGeom prst="rect">
            <a:avLst/>
          </a:prstGeom>
          <a:solidFill>
            <a:srgbClr val="0F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145FAE"/>
              </a:buClr>
            </a:pPr>
            <a:r>
              <a:rPr lang="en-US" dirty="0">
                <a:solidFill>
                  <a:srgbClr val="FFFFFF"/>
                </a:solidFill>
                <a:latin typeface="Gotham Medium" pitchFamily="50" charset="0"/>
              </a:rPr>
              <a:t>Responsibilities</a:t>
            </a:r>
            <a:endParaRPr lang="en-US" dirty="0">
              <a:solidFill>
                <a:srgbClr val="FFFFFF"/>
              </a:solidFill>
              <a:latin typeface="Gotham Medium" pitchFamily="50" charset="0"/>
              <a:ea typeface="Gotham Book" charset="0"/>
              <a:cs typeface="Gotham Book" charset="0"/>
            </a:endParaRPr>
          </a:p>
        </p:txBody>
      </p:sp>
      <p:sp>
        <p:nvSpPr>
          <p:cNvPr id="13" name="Rectangle 12"/>
          <p:cNvSpPr/>
          <p:nvPr/>
        </p:nvSpPr>
        <p:spPr>
          <a:xfrm>
            <a:off x="1246164" y="2633026"/>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Organizing My Precinct</a:t>
            </a:r>
            <a:endParaRPr lang="en-US" dirty="0">
              <a:solidFill>
                <a:srgbClr val="004F93"/>
              </a:solidFill>
              <a:latin typeface="Gotham Medium" pitchFamily="50" charset="0"/>
              <a:ea typeface="Gotham Book" charset="0"/>
              <a:cs typeface="Gotham Book" charset="0"/>
            </a:endParaRPr>
          </a:p>
        </p:txBody>
      </p:sp>
      <p:sp>
        <p:nvSpPr>
          <p:cNvPr id="15" name="Rectangle 14"/>
          <p:cNvSpPr/>
          <p:nvPr/>
        </p:nvSpPr>
        <p:spPr>
          <a:xfrm>
            <a:off x="1246418" y="3533258"/>
            <a:ext cx="4422848"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1000"/>
              </a:spcAft>
              <a:buClr>
                <a:srgbClr val="0F75BC"/>
              </a:buClr>
            </a:pPr>
            <a:r>
              <a:rPr lang="en-US" dirty="0">
                <a:solidFill>
                  <a:srgbClr val="004F93"/>
                </a:solidFill>
                <a:latin typeface="Gotham Medium" pitchFamily="50" charset="0"/>
              </a:rPr>
              <a:t>Debrief</a:t>
            </a:r>
            <a:endParaRPr lang="en-US" dirty="0">
              <a:solidFill>
                <a:srgbClr val="004F93"/>
              </a:solidFill>
              <a:latin typeface="Gotham Medium" pitchFamily="50" charset="0"/>
              <a:ea typeface="Gotham Book" charset="0"/>
              <a:cs typeface="Gotham Book" charset="0"/>
            </a:endParaRPr>
          </a:p>
        </p:txBody>
      </p:sp>
      <p:sp>
        <p:nvSpPr>
          <p:cNvPr id="18" name="TextBox 17"/>
          <p:cNvSpPr txBox="1"/>
          <p:nvPr/>
        </p:nvSpPr>
        <p:spPr>
          <a:xfrm>
            <a:off x="781297" y="1192290"/>
            <a:ext cx="4887969" cy="400110"/>
          </a:xfrm>
          <a:prstGeom prst="rect">
            <a:avLst/>
          </a:prstGeom>
          <a:solidFill>
            <a:schemeClr val="accent6">
              <a:lumMod val="20000"/>
              <a:lumOff val="80000"/>
            </a:schemeClr>
          </a:solidFill>
        </p:spPr>
        <p:txBody>
          <a:bodyPr wrap="square" rtlCol="0">
            <a:spAutoFit/>
          </a:bodyPr>
          <a:lstStyle/>
          <a:p>
            <a:r>
              <a:rPr lang="en-US" sz="2000" dirty="0">
                <a:solidFill>
                  <a:srgbClr val="808285"/>
                </a:solidFill>
                <a:latin typeface="Gotham Bold" pitchFamily="50" charset="0"/>
              </a:rPr>
              <a:t>AGENDA</a:t>
            </a:r>
          </a:p>
        </p:txBody>
      </p:sp>
      <p:pic>
        <p:nvPicPr>
          <p:cNvPr id="16" name="Picture 15" descr="flip-logo.png"/>
          <p:cNvPicPr>
            <a:picLocks noChangeAspect="1"/>
          </p:cNvPicPr>
          <p:nvPr/>
        </p:nvPicPr>
        <p:blipFill>
          <a:blip r:embed="rId3"/>
          <a:stretch>
            <a:fillRect/>
          </a:stretch>
        </p:blipFill>
        <p:spPr>
          <a:xfrm>
            <a:off x="862869" y="5310835"/>
            <a:ext cx="709898" cy="226231"/>
          </a:xfrm>
          <a:prstGeom prst="rect">
            <a:avLst/>
          </a:prstGeom>
        </p:spPr>
      </p:pic>
      <p:sp>
        <p:nvSpPr>
          <p:cNvPr id="17" name="Rectangle 16"/>
          <p:cNvSpPr/>
          <p:nvPr/>
        </p:nvSpPr>
        <p:spPr>
          <a:xfrm>
            <a:off x="787638" y="3082359"/>
            <a:ext cx="445448" cy="309716"/>
          </a:xfrm>
          <a:prstGeom prst="rect">
            <a:avLst/>
          </a:prstGeom>
          <a:solidFill>
            <a:srgbClr val="29A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Gotham Bold" pitchFamily="50" charset="0"/>
              </a:rPr>
              <a:t>4</a:t>
            </a:r>
          </a:p>
        </p:txBody>
      </p:sp>
      <p:sp>
        <p:nvSpPr>
          <p:cNvPr id="19" name="Rectangle 18"/>
          <p:cNvSpPr/>
          <p:nvPr/>
        </p:nvSpPr>
        <p:spPr>
          <a:xfrm>
            <a:off x="1251922" y="3083140"/>
            <a:ext cx="4423106" cy="3097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4F93"/>
                </a:solidFill>
                <a:latin typeface="Gotham Medium" pitchFamily="50" charset="0"/>
              </a:rPr>
              <a:t>Getting Out the Vote in My Precinct</a:t>
            </a:r>
            <a:endParaRPr lang="en-US" dirty="0">
              <a:solidFill>
                <a:srgbClr val="004F93"/>
              </a:solidFill>
              <a:latin typeface="Gotham Medium" pitchFamily="50" charset="0"/>
              <a:ea typeface="Gotham Book" charset="0"/>
              <a:cs typeface="Gotham Book" charset="0"/>
            </a:endParaRPr>
          </a:p>
        </p:txBody>
      </p:sp>
    </p:spTree>
  </p:cSld>
  <p:clrMapOvr>
    <a:masterClrMapping/>
  </p:clrMapOvr>
</p:sld>
</file>

<file path=ppt/theme/theme1.xml><?xml version="1.0" encoding="utf-8"?>
<a:theme xmlns:a="http://schemas.openxmlformats.org/drawingml/2006/main" name="Showroom">
  <a:themeElements>
    <a:clrScheme name="Showroom">
      <a:dk1>
        <a:srgbClr val="424242"/>
      </a:dk1>
      <a:lt1>
        <a:srgbClr val="004242"/>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16012</TotalTime>
  <Words>2420</Words>
  <Application>Microsoft Office PowerPoint</Application>
  <PresentationFormat>On-screen Show (16:10)</PresentationFormat>
  <Paragraphs>244</Paragraphs>
  <Slides>30</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Gotham Bold</vt:lpstr>
      <vt:lpstr>Gotham Book</vt:lpstr>
      <vt:lpstr>Gotham Medium</vt:lpstr>
      <vt:lpstr>Helvetica Neue</vt:lpstr>
      <vt:lpstr>Proxima Nova</vt:lpstr>
      <vt:lpstr>Questrial</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Swain</dc:creator>
  <cp:lastModifiedBy>Dan Kovats</cp:lastModifiedBy>
  <cp:revision>544</cp:revision>
  <dcterms:modified xsi:type="dcterms:W3CDTF">2019-12-30T16:10:04Z</dcterms:modified>
</cp:coreProperties>
</file>