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42"/>
  </p:notesMasterIdLst>
  <p:handoutMasterIdLst>
    <p:handoutMasterId r:id="rId43"/>
  </p:handoutMasterIdLst>
  <p:sldIdLst>
    <p:sldId id="256" r:id="rId2"/>
    <p:sldId id="258" r:id="rId3"/>
    <p:sldId id="363" r:id="rId4"/>
    <p:sldId id="415" r:id="rId5"/>
    <p:sldId id="299" r:id="rId6"/>
    <p:sldId id="365" r:id="rId7"/>
    <p:sldId id="416" r:id="rId8"/>
    <p:sldId id="369" r:id="rId9"/>
    <p:sldId id="348" r:id="rId10"/>
    <p:sldId id="418" r:id="rId11"/>
    <p:sldId id="373" r:id="rId12"/>
    <p:sldId id="423" r:id="rId13"/>
    <p:sldId id="375" r:id="rId14"/>
    <p:sldId id="376" r:id="rId15"/>
    <p:sldId id="425" r:id="rId16"/>
    <p:sldId id="419" r:id="rId17"/>
    <p:sldId id="381" r:id="rId18"/>
    <p:sldId id="382" r:id="rId19"/>
    <p:sldId id="420" r:id="rId20"/>
    <p:sldId id="384" r:id="rId21"/>
    <p:sldId id="388" r:id="rId22"/>
    <p:sldId id="385" r:id="rId23"/>
    <p:sldId id="386" r:id="rId24"/>
    <p:sldId id="387" r:id="rId25"/>
    <p:sldId id="427" r:id="rId26"/>
    <p:sldId id="389" r:id="rId27"/>
    <p:sldId id="390" r:id="rId28"/>
    <p:sldId id="392" r:id="rId29"/>
    <p:sldId id="347" r:id="rId30"/>
    <p:sldId id="395" r:id="rId31"/>
    <p:sldId id="421" r:id="rId32"/>
    <p:sldId id="397" r:id="rId33"/>
    <p:sldId id="399" r:id="rId34"/>
    <p:sldId id="355" r:id="rId35"/>
    <p:sldId id="400" r:id="rId36"/>
    <p:sldId id="401" r:id="rId37"/>
    <p:sldId id="403" r:id="rId38"/>
    <p:sldId id="422" r:id="rId39"/>
    <p:sldId id="296" r:id="rId40"/>
    <p:sldId id="293" r:id="rId41"/>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28" userDrawn="1">
          <p15:clr>
            <a:srgbClr val="A4A3A4"/>
          </p15:clr>
        </p15:guide>
        <p15:guide id="2" pos="5496" userDrawn="1">
          <p15:clr>
            <a:srgbClr val="A4A3A4"/>
          </p15:clr>
        </p15:guide>
        <p15:guide id="3" pos="264" userDrawn="1">
          <p15:clr>
            <a:srgbClr val="A4A3A4"/>
          </p15:clr>
        </p15:guide>
        <p15:guide id="4" orient="horz" pos="1800">
          <p15:clr>
            <a:srgbClr val="A4A3A4"/>
          </p15:clr>
        </p15:guide>
        <p15:guide id="5" orient="horz" pos="3336" userDrawn="1">
          <p15:clr>
            <a:srgbClr val="A4A3A4"/>
          </p15:clr>
        </p15:guide>
        <p15:guide id="6" orient="horz" pos="1900" userDrawn="1">
          <p15:clr>
            <a:srgbClr val="A4A3A4"/>
          </p15:clr>
        </p15:guide>
        <p15:guide id="7"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Swain" initials="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93"/>
    <a:srgbClr val="EB4951"/>
    <a:srgbClr val="FFFFFF"/>
    <a:srgbClr val="29ADE4"/>
    <a:srgbClr val="0F75BC"/>
    <a:srgbClr val="1F9FE6"/>
    <a:srgbClr val="808285"/>
    <a:srgbClr val="A10C11"/>
    <a:srgbClr val="004FAE"/>
    <a:srgbClr val="145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09" autoAdjust="0"/>
    <p:restoredTop sz="57053" autoAdjust="0"/>
  </p:normalViewPr>
  <p:slideViewPr>
    <p:cSldViewPr snapToGrid="0" snapToObjects="1">
      <p:cViewPr varScale="1">
        <p:scale>
          <a:sx n="58" d="100"/>
          <a:sy n="58" d="100"/>
        </p:scale>
        <p:origin x="1589" y="53"/>
      </p:cViewPr>
      <p:guideLst>
        <p:guide pos="528"/>
        <p:guide pos="5496"/>
        <p:guide pos="264"/>
        <p:guide orient="horz" pos="1800"/>
        <p:guide orient="horz" pos="3336"/>
        <p:guide orient="horz" pos="1900"/>
        <p:guide pos="5640"/>
      </p:guideLst>
    </p:cSldViewPr>
  </p:slideViewPr>
  <p:outlineViewPr>
    <p:cViewPr>
      <p:scale>
        <a:sx n="33" d="100"/>
        <a:sy n="33" d="100"/>
      </p:scale>
      <p:origin x="0" y="14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4BFFCF-DDEF-42C7-BADA-62A53F5D544B}" type="datetimeFigureOut">
              <a:rPr lang="en-US" smtClean="0"/>
              <a:pPr/>
              <a:t>12/30/2019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4A09EE-49B0-485A-A9F7-18A4171B89F2}" type="slidenum">
              <a:rPr lang="en-US" smtClean="0"/>
              <a:pPr/>
              <a:t>‹#›</a:t>
            </a:fld>
            <a:endParaRPr lang="en-US"/>
          </a:p>
        </p:txBody>
      </p:sp>
    </p:spTree>
    <p:extLst>
      <p:ext uri="{BB962C8B-B14F-4D97-AF65-F5344CB8AC3E}">
        <p14:creationId xmlns:p14="http://schemas.microsoft.com/office/powerpoint/2010/main" val="37530318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686002" y="685800"/>
            <a:ext cx="54866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63036976"/>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0" i="0" u="none" strike="noStrike" kern="1200" dirty="0">
                <a:solidFill>
                  <a:schemeClr val="tx1"/>
                </a:solidFill>
                <a:effectLst/>
                <a:latin typeface="+mn-lt"/>
                <a:ea typeface="+mn-ea"/>
                <a:cs typeface="+mn-cs"/>
              </a:rPr>
              <a:t>Handouts Note: GOTV script, canvassing terminology sheet, sample contact list, sample turf map, and GOTV vote plan sheet. </a:t>
            </a:r>
            <a:endParaRPr lang="en-US" b="0" dirty="0">
              <a:effectLst/>
            </a:endParaRPr>
          </a:p>
        </p:txBody>
      </p:sp>
    </p:spTree>
    <p:extLst>
      <p:ext uri="{BB962C8B-B14F-4D97-AF65-F5344CB8AC3E}">
        <p14:creationId xmlns:p14="http://schemas.microsoft.com/office/powerpoint/2010/main" val="1706619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ASK LANGUAGE: </a:t>
            </a:r>
            <a:r>
              <a:rPr lang="en-US" sz="1100" b="0" i="0" u="none" strike="noStrike" kern="1200" dirty="0">
                <a:solidFill>
                  <a:schemeClr val="tx1"/>
                </a:solidFill>
                <a:effectLst/>
                <a:latin typeface="+mn-lt"/>
                <a:ea typeface="+mn-ea"/>
                <a:cs typeface="+mn-cs"/>
              </a:rPr>
              <a:t>How does targeting voters look differently for precinct </a:t>
            </a:r>
            <a:r>
              <a:rPr lang="en-US" sz="1100" b="0" i="0" u="none" strike="noStrike" kern="1200" dirty="0" err="1">
                <a:solidFill>
                  <a:schemeClr val="tx1"/>
                </a:solidFill>
                <a:effectLst/>
                <a:latin typeface="+mn-lt"/>
                <a:ea typeface="+mn-ea"/>
                <a:cs typeface="+mn-cs"/>
              </a:rPr>
              <a:t>committeepeople</a:t>
            </a:r>
            <a:r>
              <a:rPr lang="en-US" sz="1100" b="0" i="0" u="none" strike="noStrike" kern="1200" dirty="0">
                <a:solidFill>
                  <a:schemeClr val="tx1"/>
                </a:solidFill>
                <a:effectLst/>
                <a:latin typeface="+mn-lt"/>
                <a:ea typeface="+mn-ea"/>
                <a:cs typeface="+mn-cs"/>
              </a:rPr>
              <a:t> and candidates? (Get 1-2 answers from the participants, checking for retention of this concept).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REPEAT LANGUAGE: </a:t>
            </a:r>
            <a:r>
              <a:rPr lang="en-US" sz="1100" b="0" i="0" u="none" strike="noStrike" kern="1200" dirty="0">
                <a:solidFill>
                  <a:schemeClr val="tx1"/>
                </a:solidFill>
                <a:effectLst/>
                <a:latin typeface="+mn-lt"/>
                <a:ea typeface="+mn-ea"/>
                <a:cs typeface="+mn-cs"/>
              </a:rPr>
              <a:t>The precinct committeeperson focuses on turning out Democratic base voters, while candidates are also turning out the swing voters who they have gotten to commit to voting for them. </a:t>
            </a:r>
            <a:endParaRPr lang="en-US" b="0" dirty="0">
              <a:effectLst/>
            </a:endParaRPr>
          </a:p>
          <a:p>
            <a:br>
              <a:rPr lang="en-US" dirty="0"/>
            </a:br>
            <a:endParaRPr lang="en-US" dirty="0"/>
          </a:p>
        </p:txBody>
      </p:sp>
    </p:spTree>
    <p:extLst>
      <p:ext uri="{BB962C8B-B14F-4D97-AF65-F5344CB8AC3E}">
        <p14:creationId xmlns:p14="http://schemas.microsoft.com/office/powerpoint/2010/main" val="35946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In order to reach these voters to make sure they vote, we have to go door-to-door and canvass, meeting people and having memorable conversations. </a:t>
            </a:r>
            <a:endParaRPr lang="en-US" b="0" dirty="0">
              <a:effectLst/>
            </a:endParaRPr>
          </a:p>
          <a:p>
            <a:br>
              <a:rPr lang="en-US" b="0" dirty="0">
                <a:effectLst/>
              </a:rPr>
            </a:br>
            <a:endParaRPr lang="en-US" dirty="0"/>
          </a:p>
        </p:txBody>
      </p:sp>
    </p:spTree>
    <p:extLst>
      <p:ext uri="{BB962C8B-B14F-4D97-AF65-F5344CB8AC3E}">
        <p14:creationId xmlns:p14="http://schemas.microsoft.com/office/powerpoint/2010/main" val="2572005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When you go canvassing, you generally will have a clipboard. Then, if you look in your folders, you will see an example of a script that is used during EGOTV and GOTV canvassing. You will know which houses to go to because you’ll have a contact list of targeted base Democratic voters, either created through a </a:t>
            </a:r>
            <a:r>
              <a:rPr lang="en-US" sz="1100" b="0" i="0" u="none" strike="noStrike" kern="1200" dirty="0" err="1">
                <a:solidFill>
                  <a:schemeClr val="tx1"/>
                </a:solidFill>
                <a:effectLst/>
                <a:latin typeface="+mn-lt"/>
                <a:ea typeface="+mn-ea"/>
                <a:cs typeface="+mn-cs"/>
              </a:rPr>
              <a:t>Votebuilder</a:t>
            </a:r>
            <a:r>
              <a:rPr lang="en-US" sz="1100" b="0" i="0" u="none" strike="noStrike" kern="1200" dirty="0">
                <a:solidFill>
                  <a:schemeClr val="tx1"/>
                </a:solidFill>
                <a:effectLst/>
                <a:latin typeface="+mn-lt"/>
                <a:ea typeface="+mn-ea"/>
                <a:cs typeface="+mn-cs"/>
              </a:rPr>
              <a:t> (or VAN) or a simple spreadsheet. You can connect with your county or local Democratic Party regarding these lists. The “turf” is the map generally with dots indicating the houses that correlates with the contact list. It provides you a visual way to efficiently map your route to talk to Democrats. </a:t>
            </a:r>
            <a:endParaRPr lang="en-US" b="0" dirty="0">
              <a:effectLst/>
            </a:endParaRPr>
          </a:p>
          <a:p>
            <a:br>
              <a:rPr lang="en-US" dirty="0"/>
            </a:br>
            <a:endParaRPr lang="en-US" dirty="0"/>
          </a:p>
        </p:txBody>
      </p:sp>
    </p:spTree>
    <p:extLst>
      <p:ext uri="{BB962C8B-B14F-4D97-AF65-F5344CB8AC3E}">
        <p14:creationId xmlns:p14="http://schemas.microsoft.com/office/powerpoint/2010/main" val="137811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Explain an attempt and contact.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Most likely, you may have more attempts than contacts during a round of canvassing, which is why it is so important to build multiple rounds of canvassing to ensure there are conversations with each voter. During a contact, you or your volunteer will be having a conversation with the voter.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Contact rates will differ in each community and precinct.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[PAUSE and ASK]: Does anyone have any questions on main terminology? </a:t>
            </a:r>
            <a:endParaRPr lang="en-US" b="0" dirty="0">
              <a:effectLst/>
            </a:endParaRPr>
          </a:p>
          <a:p>
            <a:br>
              <a:rPr lang="en-US" dirty="0"/>
            </a:br>
            <a:endParaRPr lang="en-US" dirty="0"/>
          </a:p>
        </p:txBody>
      </p:sp>
    </p:spTree>
    <p:extLst>
      <p:ext uri="{BB962C8B-B14F-4D97-AF65-F5344CB8AC3E}">
        <p14:creationId xmlns:p14="http://schemas.microsoft.com/office/powerpoint/2010/main" val="242621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All of these contacts, leading to conversations, result in voter turnout. When we have conversations that are specific, memorable, and intentional, we turn out people to vote.  In a moment, we will walk through a script, but in these conversations, a canvasser shares why they care about the election and can listen to why the election is important to the voter (and remind them why the election is important to them). The canvasser is also being specific about information and the questions that are asked during a GOTV conversation. </a:t>
            </a:r>
            <a:endParaRPr lang="en-US" b="0" dirty="0">
              <a:effectLst/>
            </a:endParaRPr>
          </a:p>
          <a:p>
            <a:br>
              <a:rPr lang="en-US" dirty="0"/>
            </a:br>
            <a:endParaRPr lang="en-US" dirty="0"/>
          </a:p>
        </p:txBody>
      </p:sp>
    </p:spTree>
    <p:extLst>
      <p:ext uri="{BB962C8B-B14F-4D97-AF65-F5344CB8AC3E}">
        <p14:creationId xmlns:p14="http://schemas.microsoft.com/office/powerpoint/2010/main" val="137480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Reference the script in the handout folder. Facilitator should quickly reference the four parts of a GOTV conversation flow, and then share an example of a memorable GOTV conversation they have had (a specific detail that the voter shared) and what that felt like. Then, move to the audience participation phase of facilitation to collaborate with them (“we do together”).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[ASK]: </a:t>
            </a:r>
            <a:r>
              <a:rPr lang="en-US" sz="1100" b="0" i="0" u="none" strike="noStrike" kern="1200" dirty="0">
                <a:solidFill>
                  <a:schemeClr val="tx1"/>
                </a:solidFill>
                <a:effectLst/>
                <a:latin typeface="+mn-lt"/>
                <a:ea typeface="+mn-ea"/>
                <a:cs typeface="+mn-cs"/>
              </a:rPr>
              <a:t>Ask for a volunteer to be the voter and the facilitator acts as a canvasser to scaffold what a GOTV conversation looks and sounds like. Prompt this volunteer to note that they are planning to vote in the election (you are not needing to persuade this voter in this example).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SPECIFIC LANGUAGE: (</a:t>
            </a:r>
            <a:r>
              <a:rPr lang="en-US" sz="1100" b="0" i="0" u="none" strike="noStrike" kern="1200" dirty="0">
                <a:solidFill>
                  <a:schemeClr val="tx1"/>
                </a:solidFill>
                <a:effectLst/>
                <a:latin typeface="+mn-lt"/>
                <a:ea typeface="+mn-ea"/>
                <a:cs typeface="+mn-cs"/>
              </a:rPr>
              <a:t>Follow the script/similar language, and walk through each of the questions.)</a:t>
            </a:r>
            <a:endParaRPr lang="en-US" b="0" dirty="0">
              <a:effectLst/>
            </a:endParaRPr>
          </a:p>
          <a:p>
            <a:pPr rtl="0"/>
            <a:r>
              <a:rPr lang="en-US" sz="1100" b="0" i="0" u="none" strike="noStrike" kern="1200" dirty="0">
                <a:solidFill>
                  <a:schemeClr val="tx1"/>
                </a:solidFill>
                <a:effectLst/>
                <a:latin typeface="+mn-lt"/>
                <a:ea typeface="+mn-ea"/>
                <a:cs typeface="+mn-cs"/>
              </a:rPr>
              <a:t>*Knock at the door* </a:t>
            </a:r>
            <a:endParaRPr lang="en-US" b="0" dirty="0">
              <a:effectLst/>
            </a:endParaRPr>
          </a:p>
          <a:p>
            <a:pPr rtl="0"/>
            <a:r>
              <a:rPr lang="en-US" sz="1100" b="0" i="0" u="none" strike="noStrike" kern="1200" dirty="0">
                <a:solidFill>
                  <a:schemeClr val="tx1"/>
                </a:solidFill>
                <a:effectLst/>
                <a:latin typeface="+mn-lt"/>
                <a:ea typeface="+mn-ea"/>
                <a:cs typeface="+mn-cs"/>
              </a:rPr>
              <a:t>Hello! May I please speak with _____? [Confirm they are the voter on the contact list].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I’m your precinct committeeperson in ________. Thank you for being a reliable voter in the past. I’ve been talking to our neighbors, and everyone is voting. It’s an exciting election and every vote counts! </a:t>
            </a:r>
            <a:r>
              <a:rPr lang="en-US" sz="1100" b="1" i="0" u="none" strike="noStrike" kern="1200" dirty="0">
                <a:solidFill>
                  <a:schemeClr val="tx1"/>
                </a:solidFill>
                <a:effectLst/>
                <a:latin typeface="+mn-lt"/>
                <a:ea typeface="+mn-ea"/>
                <a:cs typeface="+mn-cs"/>
              </a:rPr>
              <a:t>Are you planning to vote? </a:t>
            </a:r>
            <a:endParaRPr lang="en-US" b="0" dirty="0">
              <a:effectLst/>
            </a:endParaRPr>
          </a:p>
          <a:p>
            <a:pPr rtl="0"/>
            <a:r>
              <a:rPr lang="en-US" sz="1100" b="1" i="0" u="none" strike="noStrike" kern="1200" dirty="0">
                <a:solidFill>
                  <a:schemeClr val="tx1"/>
                </a:solidFill>
                <a:effectLst/>
                <a:latin typeface="+mn-lt"/>
                <a:ea typeface="+mn-ea"/>
                <a:cs typeface="+mn-cs"/>
              </a:rPr>
              <a:t>[YES]</a:t>
            </a:r>
            <a:r>
              <a:rPr lang="en-US" sz="1100" b="0" i="0" u="none" strike="noStrike" kern="1200" dirty="0">
                <a:solidFill>
                  <a:schemeClr val="tx1"/>
                </a:solidFill>
                <a:effectLst/>
                <a:latin typeface="+mn-lt"/>
                <a:ea typeface="+mn-ea"/>
                <a:cs typeface="+mn-cs"/>
              </a:rPr>
              <a:t> That’s great! I’m so glad that you’re planning to vote. Voter turnout is predicted to be high this year, so your vote is especially important. </a:t>
            </a:r>
            <a:endParaRPr lang="en-US" b="0" dirty="0">
              <a:effectLst/>
            </a:endParaRPr>
          </a:p>
          <a:p>
            <a:pPr rtl="0"/>
            <a:r>
              <a:rPr lang="en-US" sz="1100" b="1" i="0" u="none" strike="noStrike" kern="1200" dirty="0">
                <a:solidFill>
                  <a:schemeClr val="tx1"/>
                </a:solidFill>
                <a:effectLst/>
                <a:latin typeface="+mn-lt"/>
                <a:ea typeface="+mn-ea"/>
                <a:cs typeface="+mn-cs"/>
              </a:rPr>
              <a:t>Your polling location is at </a:t>
            </a:r>
            <a:r>
              <a:rPr lang="en-US" sz="1100" b="0" i="0" u="none" strike="noStrike" kern="1200" dirty="0">
                <a:solidFill>
                  <a:schemeClr val="tx1"/>
                </a:solidFill>
                <a:effectLst/>
                <a:latin typeface="+mn-lt"/>
                <a:ea typeface="+mn-ea"/>
                <a:cs typeface="+mn-cs"/>
              </a:rPr>
              <a:t>____________</a:t>
            </a:r>
            <a:r>
              <a:rPr lang="en-US" sz="1100" b="1" i="0" u="none" strike="noStrike" kern="1200" dirty="0">
                <a:solidFill>
                  <a:schemeClr val="tx1"/>
                </a:solidFill>
                <a:effectLst/>
                <a:latin typeface="+mn-lt"/>
                <a:ea typeface="+mn-ea"/>
                <a:cs typeface="+mn-cs"/>
              </a:rPr>
              <a:t> (Polling Location).</a:t>
            </a:r>
            <a:r>
              <a:rPr lang="en-US" sz="1100" b="0" i="0" u="none" strike="noStrike" kern="1200" dirty="0">
                <a:solidFill>
                  <a:schemeClr val="tx1"/>
                </a:solidFill>
                <a:effectLst/>
                <a:latin typeface="+mn-lt"/>
                <a:ea typeface="+mn-ea"/>
                <a:cs typeface="+mn-cs"/>
              </a:rPr>
              <a:t> </a:t>
            </a:r>
            <a:r>
              <a:rPr lang="en-US" sz="1100" b="0" i="1" u="none" strike="noStrike" kern="1200" dirty="0">
                <a:solidFill>
                  <a:schemeClr val="tx1"/>
                </a:solidFill>
                <a:effectLst/>
                <a:latin typeface="+mn-lt"/>
                <a:ea typeface="+mn-ea"/>
                <a:cs typeface="+mn-cs"/>
              </a:rPr>
              <a:t>Do you know where that is? </a:t>
            </a:r>
            <a:endParaRPr lang="en-US" b="0" dirty="0">
              <a:effectLst/>
            </a:endParaRPr>
          </a:p>
          <a:p>
            <a:pPr rtl="0"/>
            <a:r>
              <a:rPr lang="en-US" sz="1100" b="0" i="1" u="none" strike="noStrike" kern="1200" dirty="0">
                <a:solidFill>
                  <a:schemeClr val="tx1"/>
                </a:solidFill>
                <a:effectLst/>
                <a:latin typeface="+mn-lt"/>
                <a:ea typeface="+mn-ea"/>
                <a:cs typeface="+mn-cs"/>
              </a:rPr>
              <a:t>Ask the voter and write responses on voter contact sheet.</a:t>
            </a:r>
            <a:endParaRPr lang="en-US" b="0" dirty="0">
              <a:effectLst/>
            </a:endParaRPr>
          </a:p>
          <a:p>
            <a:pPr rtl="0"/>
            <a:r>
              <a:rPr lang="en-US" sz="1100" b="0" i="0" u="none" strike="noStrike" kern="1200" dirty="0">
                <a:solidFill>
                  <a:schemeClr val="tx1"/>
                </a:solidFill>
                <a:effectLst/>
                <a:latin typeface="+mn-lt"/>
                <a:ea typeface="+mn-ea"/>
                <a:cs typeface="+mn-cs"/>
              </a:rPr>
              <a:t>The polls will be open from ____________ (poll opening time to poll closing time) on </a:t>
            </a:r>
            <a:r>
              <a:rPr lang="en-US" sz="1100" b="1" i="0" u="none" strike="noStrike" kern="1200" dirty="0">
                <a:solidFill>
                  <a:schemeClr val="tx1"/>
                </a:solidFill>
                <a:effectLst/>
                <a:latin typeface="+mn-lt"/>
                <a:ea typeface="+mn-ea"/>
                <a:cs typeface="+mn-cs"/>
              </a:rPr>
              <a:t>Election Day, Tuesday, November 6, 2018. </a:t>
            </a:r>
            <a:endParaRPr lang="en-US" b="0" dirty="0">
              <a:effectLst/>
            </a:endParaRPr>
          </a:p>
          <a:p>
            <a:pPr rtl="0"/>
            <a:r>
              <a:rPr lang="en-US" sz="1100" b="0" i="0" u="none" strike="noStrike" kern="1200" dirty="0">
                <a:solidFill>
                  <a:schemeClr val="tx1"/>
                </a:solidFill>
                <a:effectLst/>
                <a:latin typeface="+mn-lt"/>
                <a:ea typeface="+mn-ea"/>
                <a:cs typeface="+mn-cs"/>
              </a:rPr>
              <a:t>Or you can vote early in person beginning</a:t>
            </a:r>
            <a:r>
              <a:rPr lang="en-US" sz="1100" b="1" i="0" u="none" strike="noStrike" kern="1200" dirty="0">
                <a:solidFill>
                  <a:schemeClr val="tx1"/>
                </a:solidFill>
                <a:effectLst/>
                <a:latin typeface="+mn-lt"/>
                <a:ea typeface="+mn-ea"/>
                <a:cs typeface="+mn-cs"/>
              </a:rPr>
              <a:t> September 27, 2018.</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Ask</a:t>
            </a:r>
            <a:r>
              <a:rPr lang="en-US" sz="1100" b="0" i="0" u="none" strike="noStrike" kern="1200" dirty="0">
                <a:solidFill>
                  <a:schemeClr val="tx1"/>
                </a:solidFill>
                <a:effectLst/>
                <a:latin typeface="+mn-lt"/>
                <a:ea typeface="+mn-ea"/>
                <a:cs typeface="+mn-cs"/>
              </a:rPr>
              <a:t>: What time and day (during EGOTV)/ time (Election Day) are you planning to go vote?</a:t>
            </a:r>
            <a:endParaRPr lang="en-US" b="0" dirty="0">
              <a:effectLst/>
            </a:endParaRPr>
          </a:p>
          <a:p>
            <a:pPr rtl="0"/>
            <a:r>
              <a:rPr lang="en-US" sz="1100" b="0" i="0" u="none" strike="noStrike" kern="1200" dirty="0">
                <a:solidFill>
                  <a:schemeClr val="tx1"/>
                </a:solidFill>
                <a:effectLst/>
                <a:latin typeface="+mn-lt"/>
                <a:ea typeface="+mn-ea"/>
                <a:cs typeface="+mn-cs"/>
              </a:rPr>
              <a:t>[</a:t>
            </a:r>
            <a:r>
              <a:rPr lang="en-US" sz="1100" b="0" i="1" u="none" strike="noStrike" kern="1200" dirty="0">
                <a:solidFill>
                  <a:schemeClr val="tx1"/>
                </a:solidFill>
                <a:effectLst/>
                <a:latin typeface="+mn-lt"/>
                <a:ea typeface="+mn-ea"/>
                <a:cs typeface="+mn-cs"/>
              </a:rPr>
              <a:t>NOTE: Get a specific time and day to record in your contact list]</a:t>
            </a:r>
            <a:r>
              <a:rPr lang="en-US" sz="1100" b="0" i="0" u="none" strike="noStrike" kern="1200" dirty="0">
                <a:solidFill>
                  <a:schemeClr val="tx1"/>
                </a:solidFill>
                <a:effectLst/>
                <a:latin typeface="+mn-lt"/>
                <a:ea typeface="+mn-ea"/>
                <a:cs typeface="+mn-cs"/>
              </a:rPr>
              <a:t>. </a:t>
            </a:r>
            <a:endParaRPr lang="en-US" b="0" dirty="0">
              <a:effectLst/>
            </a:endParaRPr>
          </a:p>
          <a:p>
            <a:pPr rtl="0"/>
            <a:r>
              <a:rPr lang="en-US" sz="1100" b="1" i="0" u="none" strike="noStrike" kern="1200" dirty="0">
                <a:solidFill>
                  <a:schemeClr val="tx1"/>
                </a:solidFill>
                <a:effectLst/>
                <a:latin typeface="+mn-lt"/>
                <a:ea typeface="+mn-ea"/>
                <a:cs typeface="+mn-cs"/>
              </a:rPr>
              <a:t>Ask:</a:t>
            </a:r>
            <a:r>
              <a:rPr lang="en-US" sz="1100" b="0" i="0" u="none" strike="noStrike" kern="1200" dirty="0">
                <a:solidFill>
                  <a:schemeClr val="tx1"/>
                </a:solidFill>
                <a:effectLst/>
                <a:latin typeface="+mn-lt"/>
                <a:ea typeface="+mn-ea"/>
                <a:cs typeface="+mn-cs"/>
              </a:rPr>
              <a:t> Before you go to vote, where are you coming from?</a:t>
            </a:r>
            <a:endParaRPr lang="en-US" b="0" dirty="0">
              <a:effectLst/>
            </a:endParaRPr>
          </a:p>
          <a:p>
            <a:pPr rtl="0"/>
            <a:r>
              <a:rPr lang="en-US" sz="1100" b="1" i="0" u="none" strike="noStrike" kern="1200" dirty="0">
                <a:solidFill>
                  <a:schemeClr val="tx1"/>
                </a:solidFill>
                <a:effectLst/>
                <a:latin typeface="+mn-lt"/>
                <a:ea typeface="+mn-ea"/>
                <a:cs typeface="+mn-cs"/>
              </a:rPr>
              <a:t>Ask: </a:t>
            </a:r>
            <a:r>
              <a:rPr lang="en-US" sz="1100" b="0" i="0" u="none" strike="noStrike" kern="1200" dirty="0">
                <a:solidFill>
                  <a:schemeClr val="tx1"/>
                </a:solidFill>
                <a:effectLst/>
                <a:latin typeface="+mn-lt"/>
                <a:ea typeface="+mn-ea"/>
                <a:cs typeface="+mn-cs"/>
              </a:rPr>
              <a:t>How are you going to get there (walking, cycling, using public transit, driving)?</a:t>
            </a:r>
            <a:endParaRPr lang="en-US" b="0" dirty="0">
              <a:effectLst/>
            </a:endParaRPr>
          </a:p>
          <a:p>
            <a:pPr rtl="0"/>
            <a:r>
              <a:rPr lang="en-US" sz="1100" b="1" i="0" u="none" strike="noStrike" kern="1200" dirty="0">
                <a:solidFill>
                  <a:schemeClr val="tx1"/>
                </a:solidFill>
                <a:effectLst/>
                <a:latin typeface="+mn-lt"/>
                <a:ea typeface="+mn-ea"/>
                <a:cs typeface="+mn-cs"/>
              </a:rPr>
              <a:t>Ask:</a:t>
            </a:r>
            <a:r>
              <a:rPr lang="en-US" sz="1100" b="0" i="0" u="none" strike="noStrike" kern="1200" dirty="0">
                <a:solidFill>
                  <a:schemeClr val="tx1"/>
                </a:solidFill>
                <a:effectLst/>
                <a:latin typeface="+mn-lt"/>
                <a:ea typeface="+mn-ea"/>
                <a:cs typeface="+mn-cs"/>
              </a:rPr>
              <a:t> How long will it take to get there, and what route do you usually take?  </a:t>
            </a:r>
            <a:endParaRPr lang="en-US" b="0" dirty="0">
              <a:effectLst/>
            </a:endParaRPr>
          </a:p>
          <a:p>
            <a:pPr rtl="0"/>
            <a:r>
              <a:rPr lang="en-US" sz="1100" b="0" i="1" u="none" strike="noStrike" kern="1200" dirty="0">
                <a:solidFill>
                  <a:schemeClr val="tx1"/>
                </a:solidFill>
                <a:effectLst/>
                <a:latin typeface="+mn-lt"/>
                <a:ea typeface="+mn-ea"/>
                <a:cs typeface="+mn-cs"/>
              </a:rPr>
              <a:t>[NOTE: If coming from work or somewhere far away, clarify how long it takes for them to arrive.]</a:t>
            </a:r>
            <a:endParaRPr lang="en-US" b="0" dirty="0">
              <a:effectLst/>
            </a:endParaRPr>
          </a:p>
          <a:p>
            <a:pPr rtl="0"/>
            <a:r>
              <a:rPr lang="en-US" sz="1100" b="1" i="0" u="none" strike="noStrike" kern="1200" dirty="0">
                <a:solidFill>
                  <a:schemeClr val="tx1"/>
                </a:solidFill>
                <a:effectLst/>
                <a:latin typeface="+mn-lt"/>
                <a:ea typeface="+mn-ea"/>
                <a:cs typeface="+mn-cs"/>
              </a:rPr>
              <a:t>Ask: </a:t>
            </a:r>
            <a:r>
              <a:rPr lang="en-US" sz="1100" b="0" i="0" u="none" strike="noStrike" kern="1200" dirty="0">
                <a:solidFill>
                  <a:schemeClr val="tx1"/>
                </a:solidFill>
                <a:effectLst/>
                <a:latin typeface="+mn-lt"/>
                <a:ea typeface="+mn-ea"/>
                <a:cs typeface="+mn-cs"/>
              </a:rPr>
              <a:t>Who are you bringing with you to go vote?</a:t>
            </a:r>
            <a:endParaRPr lang="en-US" b="0" dirty="0">
              <a:effectLst/>
            </a:endParaRPr>
          </a:p>
          <a:p>
            <a:pPr rtl="0"/>
            <a:r>
              <a:rPr lang="en-US" sz="1100" b="0" i="1" u="none" strike="noStrike" kern="1200" dirty="0">
                <a:solidFill>
                  <a:schemeClr val="tx1"/>
                </a:solidFill>
                <a:effectLst/>
                <a:latin typeface="+mn-lt"/>
                <a:ea typeface="+mn-ea"/>
                <a:cs typeface="+mn-cs"/>
              </a:rPr>
              <a:t>[NOTE: Ask the voter if they want to send out a calendar invite to anyone and place the event in their mobile or paper planner.]</a:t>
            </a:r>
            <a:endParaRPr lang="en-US" b="0" dirty="0">
              <a:effectLst/>
            </a:endParaRPr>
          </a:p>
          <a:p>
            <a:pPr rtl="0"/>
            <a:r>
              <a:rPr lang="en-US" sz="1100" b="0" i="0" u="none" strike="noStrike" kern="1200" dirty="0">
                <a:solidFill>
                  <a:schemeClr val="tx1"/>
                </a:solidFill>
                <a:effectLst/>
                <a:latin typeface="+mn-lt"/>
                <a:ea typeface="+mn-ea"/>
                <a:cs typeface="+mn-cs"/>
              </a:rPr>
              <a:t>After confirming all the above details, </a:t>
            </a:r>
            <a:r>
              <a:rPr lang="en-US" sz="1100" b="1" i="0" u="none" strike="noStrike" kern="1200" dirty="0">
                <a:solidFill>
                  <a:schemeClr val="tx1"/>
                </a:solidFill>
                <a:effectLst/>
                <a:latin typeface="+mn-lt"/>
                <a:ea typeface="+mn-ea"/>
                <a:cs typeface="+mn-cs"/>
              </a:rPr>
              <a:t>ask</a:t>
            </a:r>
            <a:r>
              <a:rPr lang="en-US" sz="1100" b="0" i="0" u="none" strike="noStrike" kern="1200" dirty="0">
                <a:solidFill>
                  <a:schemeClr val="tx1"/>
                </a:solidFill>
                <a:effectLst/>
                <a:latin typeface="+mn-lt"/>
                <a:ea typeface="+mn-ea"/>
                <a:cs typeface="+mn-cs"/>
              </a:rPr>
              <a:t>: How do you plan on letting everyone know you voted and encourage others to vote? </a:t>
            </a:r>
            <a:r>
              <a:rPr lang="en-US" sz="1100" b="0" i="1" u="none" strike="noStrike" kern="1200" dirty="0">
                <a:solidFill>
                  <a:schemeClr val="tx1"/>
                </a:solidFill>
                <a:effectLst/>
                <a:latin typeface="+mn-lt"/>
                <a:ea typeface="+mn-ea"/>
                <a:cs typeface="+mn-cs"/>
              </a:rPr>
              <a:t> </a:t>
            </a:r>
            <a:endParaRPr lang="en-US" b="0" dirty="0">
              <a:effectLst/>
            </a:endParaRPr>
          </a:p>
          <a:p>
            <a:pPr rtl="0"/>
            <a:r>
              <a:rPr lang="en-US" sz="1100" b="0" i="1" u="none" strike="noStrike" kern="1200" dirty="0">
                <a:solidFill>
                  <a:schemeClr val="tx1"/>
                </a:solidFill>
                <a:effectLst/>
                <a:latin typeface="+mn-lt"/>
                <a:ea typeface="+mn-ea"/>
                <a:cs typeface="+mn-cs"/>
              </a:rPr>
              <a:t>[NOTE: Example can be posting a selfie of the voter with an ‘I voted’ sticker]. </a:t>
            </a:r>
            <a:endParaRPr lang="en-US" b="0" dirty="0">
              <a:effectLst/>
            </a:endParaRPr>
          </a:p>
          <a:p>
            <a:pPr rtl="0"/>
            <a:r>
              <a:rPr lang="en-US" sz="1100" b="0" i="0" u="none" strike="noStrike" kern="1200" dirty="0">
                <a:solidFill>
                  <a:schemeClr val="tx1"/>
                </a:solidFill>
                <a:effectLst/>
                <a:latin typeface="+mn-lt"/>
                <a:ea typeface="+mn-ea"/>
                <a:cs typeface="+mn-cs"/>
              </a:rPr>
              <a:t>Your vote will make SUCH a difference!  It’s an exciting race where every vote counts. I’ve been talking to our neighbors, and everyone is voting! </a:t>
            </a:r>
            <a:endParaRPr lang="en-US" b="0" dirty="0">
              <a:effectLst/>
            </a:endParaRPr>
          </a:p>
          <a:p>
            <a:pPr rtl="0"/>
            <a:r>
              <a:rPr lang="en-US" sz="1100" b="0" i="0" u="none" strike="noStrike" kern="1200" dirty="0">
                <a:solidFill>
                  <a:schemeClr val="tx1"/>
                </a:solidFill>
                <a:effectLst/>
                <a:latin typeface="+mn-lt"/>
                <a:ea typeface="+mn-ea"/>
                <a:cs typeface="+mn-cs"/>
              </a:rPr>
              <a:t>I really appreciate your commitment to go vote on [date] at [time] at [polling place]. You’re going [before/after ___ event] with [people they’re voting with]. I know your friends will also love seeing that you voted by [how they plan to share that they voted]! </a:t>
            </a:r>
            <a:endParaRPr lang="en-US" b="0" dirty="0">
              <a:effectLst/>
            </a:endParaRPr>
          </a:p>
          <a:p>
            <a:pPr rtl="0"/>
            <a:r>
              <a:rPr lang="en-US" sz="1100" b="0" i="1" u="none" strike="noStrike" kern="1200" dirty="0">
                <a:solidFill>
                  <a:schemeClr val="tx1"/>
                </a:solidFill>
                <a:effectLst/>
                <a:latin typeface="+mn-lt"/>
                <a:ea typeface="+mn-ea"/>
                <a:cs typeface="+mn-cs"/>
              </a:rPr>
              <a:t>[NOTE: It is very important to repeat back their voting plan to them and ensure you have recorded the information in your contact list]. </a:t>
            </a:r>
            <a:endParaRPr lang="en-US" b="0" dirty="0">
              <a:effectLst/>
            </a:endParaRPr>
          </a:p>
          <a:p>
            <a:pPr rtl="0"/>
            <a:r>
              <a:rPr lang="en-US" sz="1100" b="1" i="0" u="none" strike="noStrike" kern="1200" dirty="0">
                <a:solidFill>
                  <a:schemeClr val="tx1"/>
                </a:solidFill>
                <a:effectLst/>
                <a:latin typeface="+mn-lt"/>
                <a:ea typeface="+mn-ea"/>
                <a:cs typeface="+mn-cs"/>
              </a:rPr>
              <a:t>Thank you for your commitment to vote!</a:t>
            </a:r>
            <a:endParaRPr lang="en-US" b="0" dirty="0">
              <a:effectLst/>
            </a:endParaRPr>
          </a:p>
          <a:p>
            <a:br>
              <a:rPr lang="en-US" b="0" dirty="0">
                <a:effectLst/>
              </a:rPr>
            </a:br>
            <a:endParaRPr lang="en-US" dirty="0"/>
          </a:p>
        </p:txBody>
      </p:sp>
    </p:spTree>
    <p:extLst>
      <p:ext uri="{BB962C8B-B14F-4D97-AF65-F5344CB8AC3E}">
        <p14:creationId xmlns:p14="http://schemas.microsoft.com/office/powerpoint/2010/main" val="1659803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Now that we’ve seen what a GOTV sounds and looks like, let’s unpack each of the questions to understand why the details matter. </a:t>
            </a:r>
            <a:endParaRPr lang="en-US" b="0" dirty="0">
              <a:effectLst/>
            </a:endParaRPr>
          </a:p>
          <a:p>
            <a:br>
              <a:rPr lang="en-US" dirty="0"/>
            </a:br>
            <a:endParaRPr lang="en-US" dirty="0"/>
          </a:p>
        </p:txBody>
      </p:sp>
    </p:spTree>
    <p:extLst>
      <p:ext uri="{BB962C8B-B14F-4D97-AF65-F5344CB8AC3E}">
        <p14:creationId xmlns:p14="http://schemas.microsoft.com/office/powerpoint/2010/main" val="392940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Remind audience that we have GOTV conversations to motivate and educate voters with the most essential information at the top of the conversation.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ASK:</a:t>
            </a:r>
            <a:r>
              <a:rPr lang="en-US" sz="1100" b="0" i="0" u="none" strike="noStrike" kern="1200" dirty="0">
                <a:solidFill>
                  <a:schemeClr val="tx1"/>
                </a:solidFill>
                <a:effectLst/>
                <a:latin typeface="+mn-lt"/>
                <a:ea typeface="+mn-ea"/>
                <a:cs typeface="+mn-cs"/>
              </a:rPr>
              <a:t> Why do we have GOTV conversations? (Check for retention with motivating and educating voters). </a:t>
            </a:r>
            <a:endParaRPr lang="en-US" b="0" dirty="0">
              <a:effectLst/>
            </a:endParaRPr>
          </a:p>
          <a:p>
            <a:br>
              <a:rPr lang="en-US" b="0" dirty="0">
                <a:effectLst/>
              </a:rPr>
            </a:br>
            <a:br>
              <a:rPr lang="en-US" b="0" dirty="0">
                <a:effectLst/>
              </a:rPr>
            </a:br>
            <a:endParaRPr lang="en-US" dirty="0"/>
          </a:p>
        </p:txBody>
      </p:sp>
    </p:spTree>
    <p:extLst>
      <p:ext uri="{BB962C8B-B14F-4D97-AF65-F5344CB8AC3E}">
        <p14:creationId xmlns:p14="http://schemas.microsoft.com/office/powerpoint/2010/main" val="105781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You want voters to know and feel that they are part of something bigger! They are joining others in their community to vote. With the first step of making a vote plan, you apply social pressure through sharing that neighbors/ the precinct is voting. You share with them that you know that they are a reliable voter who has supported Democrats in the past. You also share that voting is EASY!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[NOTE]:</a:t>
            </a:r>
            <a:r>
              <a:rPr lang="en-US" sz="1100" b="0" i="0" u="none" strike="noStrike" kern="1200" dirty="0">
                <a:solidFill>
                  <a:schemeClr val="tx1"/>
                </a:solidFill>
                <a:effectLst/>
                <a:latin typeface="+mn-lt"/>
                <a:ea typeface="+mn-ea"/>
                <a:cs typeface="+mn-cs"/>
              </a:rPr>
              <a:t> It is important to note to the audience to never state that voting is “hard” or that “lines can be long” at any point during the day. Additionally, do not note that a voter should vote because voter turnout “could be low.” We want to encourage our audience to know that they need to motivate and encourage voters at the door. </a:t>
            </a:r>
            <a:endParaRPr lang="en-US" b="0" dirty="0">
              <a:effectLst/>
            </a:endParaRPr>
          </a:p>
          <a:p>
            <a:br>
              <a:rPr lang="en-US" dirty="0"/>
            </a:br>
            <a:endParaRPr lang="en-US" dirty="0"/>
          </a:p>
        </p:txBody>
      </p:sp>
    </p:spTree>
    <p:extLst>
      <p:ext uri="{BB962C8B-B14F-4D97-AF65-F5344CB8AC3E}">
        <p14:creationId xmlns:p14="http://schemas.microsoft.com/office/powerpoint/2010/main" val="3708099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Ask the voter, “Do you know where your polling location is?” You also need to confirm that the voter knows the name of the location and can share a general direction of where it is. Repeat the polling location. If this is your polling location, you can share that, too! This question is important especially if a polling location changed or if the voter had recently moved to your precinct.  </a:t>
            </a:r>
            <a:endParaRPr lang="en-US" b="0" dirty="0">
              <a:effectLst/>
            </a:endParaRPr>
          </a:p>
          <a:p>
            <a:br>
              <a:rPr lang="en-US" dirty="0"/>
            </a:br>
            <a:endParaRPr lang="en-US" dirty="0"/>
          </a:p>
        </p:txBody>
      </p:sp>
    </p:spTree>
    <p:extLst>
      <p:ext uri="{BB962C8B-B14F-4D97-AF65-F5344CB8AC3E}">
        <p14:creationId xmlns:p14="http://schemas.microsoft.com/office/powerpoint/2010/main" val="4153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rtl="0"/>
            <a:r>
              <a:rPr lang="en-US" sz="1100" b="0" i="0" u="none" strike="noStrike" kern="1200" dirty="0">
                <a:solidFill>
                  <a:schemeClr val="tx1"/>
                </a:solidFill>
                <a:effectLst/>
                <a:latin typeface="+mn-lt"/>
                <a:ea typeface="+mn-ea"/>
                <a:cs typeface="+mn-cs"/>
              </a:rPr>
              <a:t>Update slide with name.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This is your chance to intro the session title and yourself. Give trainees the 2 minute version of who you are and why you are excited to be in the room training. Use this time to establish credibility within the room and set the tone for the session. </a:t>
            </a:r>
            <a:endParaRPr lang="en-US" b="0" dirty="0">
              <a:effectLst/>
            </a:endParaRPr>
          </a:p>
          <a:p>
            <a:br>
              <a:rPr lang="en-US" dirty="0"/>
            </a:br>
            <a:endParaRPr lang="en-US" dirty="0"/>
          </a:p>
        </p:txBody>
      </p:sp>
    </p:spTree>
    <p:extLst>
      <p:ext uri="{BB962C8B-B14F-4D97-AF65-F5344CB8AC3E}">
        <p14:creationId xmlns:p14="http://schemas.microsoft.com/office/powerpoint/2010/main" val="532834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Ask the voter, “What day and time are you planning to go during early voting?” Be assumptive with early voting, and if they are insistent with voting on Tuesday, Election Day, definitely get the time that they are voting. Make a note on your contact list. </a:t>
            </a:r>
            <a:endParaRPr lang="en-US" b="0" dirty="0">
              <a:effectLst/>
            </a:endParaRPr>
          </a:p>
          <a:p>
            <a:br>
              <a:rPr lang="en-US" dirty="0"/>
            </a:br>
            <a:endParaRPr lang="en-US" dirty="0"/>
          </a:p>
        </p:txBody>
      </p:sp>
    </p:spTree>
    <p:extLst>
      <p:ext uri="{BB962C8B-B14F-4D97-AF65-F5344CB8AC3E}">
        <p14:creationId xmlns:p14="http://schemas.microsoft.com/office/powerpoint/2010/main" val="1988120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Ask the voter, “Where will you be coming from on Election Day?” With this question, you are helping the voter think through the logistics of their actual day to ensure that their plan will be successful. </a:t>
            </a:r>
            <a:endParaRPr lang="en-US" b="0" dirty="0">
              <a:effectLst/>
            </a:endParaRPr>
          </a:p>
          <a:p>
            <a:br>
              <a:rPr lang="en-US" dirty="0"/>
            </a:br>
            <a:endParaRPr lang="en-US" dirty="0"/>
          </a:p>
        </p:txBody>
      </p:sp>
    </p:spTree>
    <p:extLst>
      <p:ext uri="{BB962C8B-B14F-4D97-AF65-F5344CB8AC3E}">
        <p14:creationId xmlns:p14="http://schemas.microsoft.com/office/powerpoint/2010/main" val="2863578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Ask the voter “How are you going to get there?” With this question, you’re getting their mode of transit, how long it will take to get from that place to the polling location, and a general route. You are helping them think through the timing of their transit in the midst of their busy day. If possible, suggest that they go first thing in the morning on Election Day so that they can wear their sticker around and encourages others to vote all day! </a:t>
            </a:r>
            <a:endParaRPr lang="en-US" b="0" dirty="0">
              <a:effectLst/>
            </a:endParaRPr>
          </a:p>
          <a:p>
            <a:br>
              <a:rPr lang="en-US" dirty="0"/>
            </a:br>
            <a:endParaRPr lang="en-US" dirty="0"/>
          </a:p>
        </p:txBody>
      </p:sp>
    </p:spTree>
    <p:extLst>
      <p:ext uri="{BB962C8B-B14F-4D97-AF65-F5344CB8AC3E}">
        <p14:creationId xmlns:p14="http://schemas.microsoft.com/office/powerpoint/2010/main" val="678297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Ask the voter, “Who are you bringing with you to vote?” The more we can empower the voter to encourage others the vote, this has a ripple effect in voter turnout. You can even encourage the voter to (of course) make voting an event in their phone or paper calendar, and invite others to the event right then and there!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Share something fun and creative that you have done with voting with friends or bringing people to vote with you in the past, especially with early voting! </a:t>
            </a:r>
            <a:endParaRPr lang="en-US" b="0" dirty="0">
              <a:effectLst/>
            </a:endParaRPr>
          </a:p>
          <a:p>
            <a:br>
              <a:rPr lang="en-US" dirty="0"/>
            </a:br>
            <a:endParaRPr lang="en-US" dirty="0"/>
          </a:p>
        </p:txBody>
      </p:sp>
    </p:spTree>
    <p:extLst>
      <p:ext uri="{BB962C8B-B14F-4D97-AF65-F5344CB8AC3E}">
        <p14:creationId xmlns:p14="http://schemas.microsoft.com/office/powerpoint/2010/main" val="336586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After confirming all the above details, </a:t>
            </a:r>
            <a:r>
              <a:rPr lang="en-US" sz="1100" b="1" i="0" u="none" strike="noStrike" kern="1200" dirty="0">
                <a:solidFill>
                  <a:schemeClr val="tx1"/>
                </a:solidFill>
                <a:effectLst/>
                <a:latin typeface="+mn-lt"/>
                <a:ea typeface="+mn-ea"/>
                <a:cs typeface="+mn-cs"/>
              </a:rPr>
              <a:t>ask</a:t>
            </a:r>
            <a:r>
              <a:rPr lang="en-US" sz="1100" b="0" i="0" u="none" strike="noStrike" kern="1200" dirty="0">
                <a:solidFill>
                  <a:schemeClr val="tx1"/>
                </a:solidFill>
                <a:effectLst/>
                <a:latin typeface="+mn-lt"/>
                <a:ea typeface="+mn-ea"/>
                <a:cs typeface="+mn-cs"/>
              </a:rPr>
              <a:t>: “How do you plan on letting everyone know you voted and encourage others to vote?” Share with them the idea of sharing a photo of themselves wearing their “I voted!” stickers on social media sites, texting friends a photo, or calling their friends to make sure that they vote, too, because everyone is voting this year! This is a nice question to encourage them to motivate others as well. </a:t>
            </a:r>
            <a:endParaRPr lang="en-US" b="0" dirty="0">
              <a:effectLst/>
            </a:endParaRPr>
          </a:p>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Share with the audience one thing you do to let others know that you voted in an election! </a:t>
            </a:r>
            <a:endParaRPr lang="en-US" b="0" dirty="0">
              <a:effectLst/>
            </a:endParaRPr>
          </a:p>
          <a:p>
            <a:br>
              <a:rPr lang="en-US" dirty="0"/>
            </a:br>
            <a:endParaRPr lang="en-US" dirty="0"/>
          </a:p>
        </p:txBody>
      </p:sp>
    </p:spTree>
    <p:extLst>
      <p:ext uri="{BB962C8B-B14F-4D97-AF65-F5344CB8AC3E}">
        <p14:creationId xmlns:p14="http://schemas.microsoft.com/office/powerpoint/2010/main" val="304993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This practice session lasts for 20 minutes and features 2 different activities.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Facilitator Language: </a:t>
            </a:r>
            <a:r>
              <a:rPr lang="en-US" sz="1100" b="0" i="0" u="none" strike="noStrike" kern="1200" dirty="0">
                <a:solidFill>
                  <a:schemeClr val="tx1"/>
                </a:solidFill>
                <a:effectLst/>
                <a:latin typeface="+mn-lt"/>
                <a:ea typeface="+mn-ea"/>
                <a:cs typeface="+mn-cs"/>
              </a:rPr>
              <a:t>First I shared an example of a GOTV conversation I’ve had, then we practiced with a volunteer from the audience, we walked through the script in detail, and now we’re ready to practice! Make sure you have your script from your folder. Feel comfortable with making it your own and in your voice, but it is a helpful guide for remembering all the questions to walk a voter through their vote plan.</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[Part One Activity, 8-10 minutes] I want you to find a partner and only ask the set of questions with making a vote plan, and for this first round, the voter is someone who wants to vote. This will help us become familiar with the flow of questions. Partner 1 will ask the questions, and partner 2 will provide brief feedback within four-five minutes. Then, Partner 2 will ask the questions, and partner 1 will give feedback. I will let you know when to switch!</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[Ask]: In one word, how did asking the questions feel? (Call on 2-3 people, and ask people to raise hands or indicate if they felt that same adjective).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[Partner Activity 2]: Now that we’re feeling confident with the flow of questions, we want to practice the whole conversation. Find a different partner this time, and walk through the entire script, and the voter can be someone who does want to vote and does not necessarily need convincing. Partner 1 will practice the script with Partner 2 as  the voter, and Partner 2 will provide two minutes of feedback on language and details. Partner 2 will practice the script with Partner 1 as the voter, and Partner 1 will provide two minutes of feedback on language and details. </a:t>
            </a:r>
            <a:endParaRPr lang="en-US" b="0" dirty="0">
              <a:effectLst/>
            </a:endParaRPr>
          </a:p>
          <a:p>
            <a:br>
              <a:rPr lang="en-US" dirty="0"/>
            </a:br>
            <a:endParaRPr b="1" dirty="0"/>
          </a:p>
        </p:txBody>
      </p:sp>
    </p:spTree>
    <p:extLst>
      <p:ext uri="{BB962C8B-B14F-4D97-AF65-F5344CB8AC3E}">
        <p14:creationId xmlns:p14="http://schemas.microsoft.com/office/powerpoint/2010/main" val="1104030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We just practiced multiple rounds of GOTV conversations! How did it feel to work through the questions, and what did you learn? (Call on 2-3 audience members). Remember that having these conversations with people in your precinct is so important with turning them out to vote! </a:t>
            </a:r>
            <a:endParaRPr lang="en-US" b="0" dirty="0">
              <a:effectLst/>
            </a:endParaRPr>
          </a:p>
          <a:p>
            <a:br>
              <a:rPr lang="en-US" dirty="0"/>
            </a:br>
            <a:endParaRPr lang="en-US" dirty="0"/>
          </a:p>
        </p:txBody>
      </p:sp>
    </p:spTree>
    <p:extLst>
      <p:ext uri="{BB962C8B-B14F-4D97-AF65-F5344CB8AC3E}">
        <p14:creationId xmlns:p14="http://schemas.microsoft.com/office/powerpoint/2010/main" val="3247382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Now, in those conversations, we get a lot of information! Let’s look at how voter contact conversations and data connect. </a:t>
            </a:r>
            <a:endParaRPr lang="en-US" b="0" dirty="0">
              <a:effectLst/>
            </a:endParaRPr>
          </a:p>
          <a:p>
            <a:br>
              <a:rPr lang="en-US" dirty="0"/>
            </a:br>
            <a:endParaRPr lang="en-US" dirty="0"/>
          </a:p>
        </p:txBody>
      </p:sp>
    </p:spTree>
    <p:extLst>
      <p:ext uri="{BB962C8B-B14F-4D97-AF65-F5344CB8AC3E}">
        <p14:creationId xmlns:p14="http://schemas.microsoft.com/office/powerpoint/2010/main" val="92223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All during elections and past elections, we’ve collected data doing voter contact. For candidates and campaigns, they’ve had persuasion conversations that help inform them have conversations with their supporters. We’ve had conversations to ensure that our Democratic base plans on voting. All of this data on voting plans during EGOTV is entered and informs us whose doors we need to knock on during GOTV! </a:t>
            </a:r>
            <a:endParaRPr lang="en-US" b="0" dirty="0">
              <a:effectLst/>
            </a:endParaRPr>
          </a:p>
          <a:p>
            <a:br>
              <a:rPr lang="en-US" dirty="0"/>
            </a:br>
            <a:endParaRPr lang="en-US" dirty="0"/>
          </a:p>
        </p:txBody>
      </p:sp>
    </p:spTree>
    <p:extLst>
      <p:ext uri="{BB962C8B-B14F-4D97-AF65-F5344CB8AC3E}">
        <p14:creationId xmlns:p14="http://schemas.microsoft.com/office/powerpoint/2010/main" val="4247181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Because this data is so important and can have an impact on the future, it is important to always identify the voter at the door who you are contacting. You are confirming the information on the contact list and providing any updates so that your GOTV knocks are the accurate people who you need to get out and vote. </a:t>
            </a:r>
            <a:endParaRPr lang="en-US" b="0" dirty="0">
              <a:effectLst/>
            </a:endParaRPr>
          </a:p>
          <a:p>
            <a:br>
              <a:rPr lang="en-US" dirty="0"/>
            </a:br>
            <a:endParaRPr lang="en-US" dirty="0"/>
          </a:p>
        </p:txBody>
      </p:sp>
    </p:spTree>
    <p:extLst>
      <p:ext uri="{BB962C8B-B14F-4D97-AF65-F5344CB8AC3E}">
        <p14:creationId xmlns:p14="http://schemas.microsoft.com/office/powerpoint/2010/main" val="76944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Walk through the agenda for the session. This exact slide will appear in between sections throughout the entire training deck. </a:t>
            </a:r>
            <a:endParaRPr lang="en-US" b="0" dirty="0">
              <a:effectLst/>
            </a:endParaRPr>
          </a:p>
          <a:p>
            <a:br>
              <a:rPr lang="en-US" dirty="0"/>
            </a:br>
            <a:endParaRPr lang="en-US" dirty="0"/>
          </a:p>
        </p:txBody>
      </p:sp>
    </p:spTree>
    <p:extLst>
      <p:ext uri="{BB962C8B-B14F-4D97-AF65-F5344CB8AC3E}">
        <p14:creationId xmlns:p14="http://schemas.microsoft.com/office/powerpoint/2010/main" val="3029659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When canvassing, you have to capture each detail and mark it clearly, too. This will make repeating a vote plan back to a voter easier. It will also help you or other canvassers reference a vote plan on a future GOTV conversation during the election period. In addition to shorter term data information for the election cycle, this data can provide insight for future election cycles with people’s preferences with early voting and if they have a history of voting early. </a:t>
            </a:r>
            <a:endParaRPr lang="en-US" b="0" dirty="0">
              <a:effectLst/>
            </a:endParaRPr>
          </a:p>
          <a:p>
            <a:br>
              <a:rPr lang="en-US" dirty="0"/>
            </a:br>
            <a:endParaRPr lang="en-US" dirty="0"/>
          </a:p>
        </p:txBody>
      </p:sp>
    </p:spTree>
    <p:extLst>
      <p:ext uri="{BB962C8B-B14F-4D97-AF65-F5344CB8AC3E}">
        <p14:creationId xmlns:p14="http://schemas.microsoft.com/office/powerpoint/2010/main" val="57433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The more data we write down, the more effective our conversations are! </a:t>
            </a:r>
            <a:endParaRPr lang="en-US" b="0" dirty="0">
              <a:effectLst/>
            </a:endParaRPr>
          </a:p>
          <a:p>
            <a:br>
              <a:rPr lang="en-US" dirty="0"/>
            </a:br>
            <a:endParaRPr lang="en-US" dirty="0"/>
          </a:p>
        </p:txBody>
      </p:sp>
    </p:spTree>
    <p:extLst>
      <p:ext uri="{BB962C8B-B14F-4D97-AF65-F5344CB8AC3E}">
        <p14:creationId xmlns:p14="http://schemas.microsoft.com/office/powerpoint/2010/main" val="3286888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a:t>
            </a:r>
            <a:r>
              <a:rPr lang="en-US" sz="1100" b="0" i="0" u="none" strike="noStrike" kern="1200" dirty="0">
                <a:solidFill>
                  <a:schemeClr val="tx1"/>
                </a:solidFill>
                <a:effectLst/>
                <a:latin typeface="+mn-lt"/>
                <a:ea typeface="+mn-ea"/>
                <a:cs typeface="+mn-cs"/>
              </a:rPr>
              <a:t> This practice session takes 15-20 minutes. It involves 2 activities.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Now that we’ve connected how essential recording and maintaining data are to voter contact, let’s dig in a little bit deeper with GOTV conversations. In this practice session, you’re going to navigate the script, questions, and data while conversing with a voter who is NOT excited about voting and not interested in voting this year. The script featured the persuasive reasons of why the election is so important will be helpful here. Also, you have such an important role here with having voters understand their impact that they have in their communities (and community decisions) when they vote.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Activity 1: Return to the first practice partner you had who you only asked the questions to. Partner 1 will be the canvasser and have a complete GOTV conversation with Partner 2, a hesitant voter. Partner 1 will manage recording the data accurately during the conversation and repeat the vote plan back to Partner 2 in the end, along with giving them the written details of Partner 2’s vote plan. Partner 2 will then provide 2 minutes of feedback about how Partner 1 convinced Partner 2 to vote and how thorough Partner 1 was with their questions and detail recording. This will take 5-6 minutes total. Then you will switch roles.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Activity 2:</a:t>
            </a:r>
            <a:r>
              <a:rPr lang="en-US" sz="1100" b="0" i="0" u="none" strike="noStrike" kern="1200" dirty="0">
                <a:solidFill>
                  <a:schemeClr val="tx1"/>
                </a:solidFill>
                <a:effectLst/>
                <a:latin typeface="+mn-lt"/>
                <a:ea typeface="+mn-ea"/>
                <a:cs typeface="+mn-cs"/>
              </a:rPr>
              <a:t> Now, we’ve practiced recording GOTV conversation data, and we’ve practiced convincing a voter that they need to vote. I want us to call out a few examples of voter plans and provide some constructive feedback. For example, what is the most vivid part of the vote plan described?  is anything missing that should have been discussed? Could a detail have been more specific? (Call on 2-3 participants to share someone’s voting plan that they had written down, and walk through each one as a big group). </a:t>
            </a:r>
            <a:br>
              <a:rPr lang="en-US" sz="1100" b="0" i="0" u="none" strike="noStrike" kern="1200" dirty="0">
                <a:solidFill>
                  <a:schemeClr val="tx1"/>
                </a:solidFill>
                <a:effectLst/>
                <a:latin typeface="+mn-lt"/>
                <a:ea typeface="+mn-ea"/>
                <a:cs typeface="+mn-cs"/>
              </a:rPr>
            </a:br>
            <a:br>
              <a:rPr lang="en-US" sz="1100" b="0" i="0" u="none" strike="noStrike" kern="1200" dirty="0">
                <a:solidFill>
                  <a:schemeClr val="tx1"/>
                </a:solidFill>
                <a:effectLst/>
                <a:latin typeface="+mn-lt"/>
                <a:ea typeface="+mn-ea"/>
                <a:cs typeface="+mn-cs"/>
              </a:rPr>
            </a:br>
            <a:endParaRPr lang="en-US" b="0" dirty="0">
              <a:effectLst/>
            </a:endParaRPr>
          </a:p>
          <a:p>
            <a:br>
              <a:rPr lang="en-US" dirty="0"/>
            </a:br>
            <a:endParaRPr lang="en-US" dirty="0"/>
          </a:p>
        </p:txBody>
      </p:sp>
    </p:spTree>
    <p:extLst>
      <p:ext uri="{BB962C8B-B14F-4D97-AF65-F5344CB8AC3E}">
        <p14:creationId xmlns:p14="http://schemas.microsoft.com/office/powerpoint/2010/main" val="2989330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b="1" dirty="0"/>
              <a:t>Facilitator Language: </a:t>
            </a:r>
            <a:r>
              <a:rPr lang="en-US" b="0" dirty="0"/>
              <a:t>”For those of you</a:t>
            </a:r>
            <a:r>
              <a:rPr lang="en-US" b="0" baseline="0" dirty="0"/>
              <a:t> who have worked on campaigns in the past, how have you seen organizations change in preparation for GOTV? What are the types of shifts that happen? What feels different? [CALL on 2-3 trainees]. Great! Your organization will change because the focus now shifts to actually pushing people to the polls, rather than just persuading people. You will start to feel an exciting sense of urgency.”</a:t>
            </a:r>
            <a:endParaRPr b="1" dirty="0"/>
          </a:p>
        </p:txBody>
      </p:sp>
    </p:spTree>
    <p:extLst>
      <p:ext uri="{BB962C8B-B14F-4D97-AF65-F5344CB8AC3E}">
        <p14:creationId xmlns:p14="http://schemas.microsoft.com/office/powerpoint/2010/main" val="1104030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We’ve learned about your role in voter contact, key terminology, how a GOTV conversations flows, and practice what all is involved with making a vote plan with a voter! We’ve done a lot today and practiced making vote plans in different contexts. We’d love to hear a takeaway about what you’ve learned and how you’re feeling about having GOTV conversations with voters. What felt great? Confusing? Surprising? (Call on 2-3 participants).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If there is extra time, ask for any remaining questions audience members may have. </a:t>
            </a:r>
            <a:endParaRPr lang="en-US" b="0" dirty="0">
              <a:effectLst/>
            </a:endParaRPr>
          </a:p>
          <a:p>
            <a:br>
              <a:rPr lang="en-US" dirty="0"/>
            </a:br>
            <a:endParaRPr b="1" dirty="0"/>
          </a:p>
        </p:txBody>
      </p:sp>
    </p:spTree>
    <p:extLst>
      <p:ext uri="{BB962C8B-B14F-4D97-AF65-F5344CB8AC3E}">
        <p14:creationId xmlns:p14="http://schemas.microsoft.com/office/powerpoint/2010/main" val="1104030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Title Page – Option 1</a:t>
            </a:r>
            <a:endParaRPr dirty="0"/>
          </a:p>
        </p:txBody>
      </p:sp>
    </p:spTree>
    <p:extLst>
      <p:ext uri="{BB962C8B-B14F-4D97-AF65-F5344CB8AC3E}">
        <p14:creationId xmlns:p14="http://schemas.microsoft.com/office/powerpoint/2010/main" val="170661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What is one word you would use to describe your feelings about talking with voters? </a:t>
            </a:r>
            <a:endParaRPr lang="en-US" b="0" dirty="0">
              <a:effectLst/>
            </a:endParaRPr>
          </a:p>
          <a:p>
            <a:pPr rtl="0"/>
            <a:r>
              <a:rPr lang="en-US" sz="1100" b="1" i="0" u="none" strike="noStrike" kern="1200" dirty="0">
                <a:solidFill>
                  <a:schemeClr val="tx1"/>
                </a:solidFill>
                <a:effectLst/>
                <a:latin typeface="+mn-lt"/>
                <a:ea typeface="+mn-ea"/>
                <a:cs typeface="+mn-cs"/>
              </a:rPr>
              <a:t>[NOTE]:</a:t>
            </a:r>
            <a:r>
              <a:rPr lang="en-US" sz="1100" b="0" i="0" u="none" strike="noStrike" kern="1200" dirty="0">
                <a:solidFill>
                  <a:schemeClr val="tx1"/>
                </a:solidFill>
                <a:effectLst/>
                <a:latin typeface="+mn-lt"/>
                <a:ea typeface="+mn-ea"/>
                <a:cs typeface="+mn-cs"/>
              </a:rPr>
              <a:t> If there are less than five people in the room, let each participant share a word. If greater than five, ask participants to raise hands, call on the first 5. After you call on a participant, ask for others to raise hands if they agree with the word the participant shared. </a:t>
            </a:r>
            <a:endParaRPr lang="en-US" b="0" dirty="0">
              <a:effectLst/>
            </a:endParaRPr>
          </a:p>
          <a:p>
            <a:pPr rtl="0"/>
            <a:r>
              <a:rPr lang="en-US" sz="1100" b="1" i="0" u="none" strike="noStrike" kern="1200" dirty="0">
                <a:solidFill>
                  <a:schemeClr val="tx1"/>
                </a:solidFill>
                <a:effectLst/>
                <a:latin typeface="+mn-lt"/>
                <a:ea typeface="+mn-ea"/>
                <a:cs typeface="+mn-cs"/>
              </a:rPr>
              <a:t>[TIME]: </a:t>
            </a:r>
            <a:r>
              <a:rPr lang="en-US" sz="1100" b="0" i="0" u="none" strike="noStrike" kern="1200" dirty="0">
                <a:solidFill>
                  <a:schemeClr val="tx1"/>
                </a:solidFill>
                <a:effectLst/>
                <a:latin typeface="+mn-lt"/>
                <a:ea typeface="+mn-ea"/>
                <a:cs typeface="+mn-cs"/>
              </a:rPr>
              <a:t>This should not take more than 2-3 minutes of your presentation. </a:t>
            </a:r>
            <a:endParaRPr lang="en-US" b="0" dirty="0">
              <a:effectLst/>
            </a:endParaRPr>
          </a:p>
        </p:txBody>
      </p:sp>
    </p:spTree>
    <p:extLst>
      <p:ext uri="{BB962C8B-B14F-4D97-AF65-F5344CB8AC3E}">
        <p14:creationId xmlns:p14="http://schemas.microsoft.com/office/powerpoint/2010/main" val="26618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Throughout this session we have 3 big objectives we want to accomplish. First, we are going to identify your role within voter turnout. We want you to feel confident with how your role operates within a larger voter turnout operation.  Second, we’re going to discuss tried and true methods for get-out-the-vote (GOTV) voter contact and practice these tactics so that you and any of your volunteers are ready to lead those efforts in your precinct. And lastly, we’re going to look at how the voter contact we do connects with the data.</a:t>
            </a:r>
            <a:endParaRPr lang="en-US" b="0" dirty="0">
              <a:effectLst/>
            </a:endParaRPr>
          </a:p>
          <a:p>
            <a:br>
              <a:rPr lang="en-US" dirty="0"/>
            </a:br>
            <a:endParaRPr lang="en-US" dirty="0"/>
          </a:p>
        </p:txBody>
      </p:sp>
    </p:spTree>
    <p:extLst>
      <p:ext uri="{BB962C8B-B14F-4D97-AF65-F5344CB8AC3E}">
        <p14:creationId xmlns:p14="http://schemas.microsoft.com/office/powerpoint/2010/main" val="237818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a:t>
            </a:r>
            <a:r>
              <a:rPr lang="en-US" sz="1100" b="0" i="0" u="none" strike="noStrike" kern="1200" dirty="0">
                <a:solidFill>
                  <a:schemeClr val="tx1"/>
                </a:solidFill>
                <a:effectLst/>
                <a:latin typeface="+mn-lt"/>
                <a:ea typeface="+mn-ea"/>
                <a:cs typeface="+mn-cs"/>
              </a:rPr>
              <a:t> Do not get into the specifics of every single part of voter turnout. Illustrate the importance of the precinct committeeperson. </a:t>
            </a:r>
            <a:endParaRPr lang="en-US" b="0" dirty="0">
              <a:effectLst/>
            </a:endParaRPr>
          </a:p>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The precinct committeeperson plays a critical role in voter turnout through getting out the voter for base Democratic voters in their precinct, people who the precinct committeeperson has built relationships with throughout the year. The local Democratic Party is generally focused on getting out the Democratic vote with the entire local party’s regional area. Individual campaigns are focused on a particular candidate, and statewide coordinated campaigns are working with candidates to get out the vote for people who support the candidates, which can included voters they worked to persuade. </a:t>
            </a:r>
            <a:endParaRPr lang="en-US" b="0" dirty="0">
              <a:effectLst/>
            </a:endParaRPr>
          </a:p>
        </p:txBody>
      </p:sp>
    </p:spTree>
    <p:extLst>
      <p:ext uri="{BB962C8B-B14F-4D97-AF65-F5344CB8AC3E}">
        <p14:creationId xmlns:p14="http://schemas.microsoft.com/office/powerpoint/2010/main" val="193167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Recall the information from the training earlier in the day. Your work is so important because during an election year, you are motivating Democratic base voters. In off-years, you are continuing to build relationships and understand your base voters’ concerns in your precinct and sustain these connections between elections.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NOTE:</a:t>
            </a:r>
            <a:r>
              <a:rPr lang="en-US" sz="1100" b="0" i="0" u="none" strike="noStrike" kern="1200" dirty="0">
                <a:solidFill>
                  <a:schemeClr val="tx1"/>
                </a:solidFill>
                <a:effectLst/>
                <a:latin typeface="+mn-lt"/>
                <a:ea typeface="+mn-ea"/>
                <a:cs typeface="+mn-cs"/>
              </a:rPr>
              <a:t> You can share an example of relationship building such as having a coffee and issues night, having a local elected official meet-and-greet, or listening session during a non-election year. </a:t>
            </a:r>
            <a:endParaRPr lang="en-US" b="0" dirty="0">
              <a:effectLst/>
            </a:endParaRPr>
          </a:p>
          <a:p>
            <a:br>
              <a:rPr lang="en-US" dirty="0"/>
            </a:br>
            <a:endParaRPr lang="en-US" dirty="0"/>
          </a:p>
        </p:txBody>
      </p:sp>
    </p:spTree>
    <p:extLst>
      <p:ext uri="{BB962C8B-B14F-4D97-AF65-F5344CB8AC3E}">
        <p14:creationId xmlns:p14="http://schemas.microsoft.com/office/powerpoint/2010/main" val="297122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To learn about talking to voters, we want to share some terminology. Also, there is a handout in your folders that features terminology and definitions around voter contact. </a:t>
            </a:r>
            <a:endParaRPr lang="en-US" b="0" dirty="0">
              <a:effectLst/>
            </a:endParaRPr>
          </a:p>
          <a:p>
            <a:br>
              <a:rPr lang="en-US" dirty="0"/>
            </a:br>
            <a:endParaRPr lang="en-US" dirty="0"/>
          </a:p>
        </p:txBody>
      </p:sp>
    </p:spTree>
    <p:extLst>
      <p:ext uri="{BB962C8B-B14F-4D97-AF65-F5344CB8AC3E}">
        <p14:creationId xmlns:p14="http://schemas.microsoft.com/office/powerpoint/2010/main" val="420846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Part of your work is turning out the Democratic base in your precinct! Many candidates and coordinated campaigns have heavy focus points during the persuasion phase of an election year to get to their “win number”.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Early GOTV (or EGOTV) begins on September 27, and vote by mail requests can be submitted starting on August 8. (Asks for raised hands): How many of you have participated in any EGOTV effort?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GOTV is the last four days of the election, that Saturday through Election Day on Tuesday. (Asks for raised hands): How many of you have every participated in GOTV? (Pause). For how many of you will this be your first time doing GOTV efforts? Great! It’s such an exciting time!</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Finally, Election Day is November 6. (Asks for raised hands): How many of you are excited about getting out the Democratic vote in your precinct on Election Day this year?! </a:t>
            </a:r>
            <a:endParaRPr lang="en-US" b="0" dirty="0">
              <a:effectLst/>
            </a:endParaRPr>
          </a:p>
          <a:p>
            <a:br>
              <a:rPr lang="en-US" dirty="0"/>
            </a:br>
            <a:endParaRPr lang="en-US" dirty="0"/>
          </a:p>
        </p:txBody>
      </p:sp>
    </p:spTree>
    <p:extLst>
      <p:ext uri="{BB962C8B-B14F-4D97-AF65-F5344CB8AC3E}">
        <p14:creationId xmlns:p14="http://schemas.microsoft.com/office/powerpoint/2010/main" val="2536239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BG.png"/>
          <p:cNvPicPr>
            <a:picLocks noChangeAspect="1"/>
          </p:cNvPicPr>
          <p:nvPr userDrawn="1"/>
        </p:nvPicPr>
        <p:blipFill>
          <a:blip r:embed="rId2"/>
          <a:srcRect t="-367" r="7903" b="366"/>
          <a:stretch>
            <a:fillRect/>
          </a:stretch>
        </p:blipFill>
        <p:spPr>
          <a:xfrm>
            <a:off x="-1" y="-87935"/>
            <a:ext cx="9144001" cy="5195995"/>
          </a:xfrm>
          <a:prstGeom prst="rect">
            <a:avLst/>
          </a:prstGeom>
        </p:spPr>
      </p:pic>
      <p:graphicFrame>
        <p:nvGraphicFramePr>
          <p:cNvPr id="5" name="Table 4"/>
          <p:cNvGraphicFramePr>
            <a:graphicFrameLocks noGrp="1"/>
          </p:cNvGraphicFramePr>
          <p:nvPr userDrawn="1"/>
        </p:nvGraphicFramePr>
        <p:xfrm>
          <a:off x="-1" y="3569817"/>
          <a:ext cx="9144000" cy="1538243"/>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5382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extLst>
                  <a:ext uri="{0D108BD9-81ED-4DB2-BD59-A6C34878D82A}">
                    <a16:rowId xmlns:a16="http://schemas.microsoft.com/office/drawing/2014/main" val="10000"/>
                  </a:ext>
                </a:extLst>
              </a:tr>
            </a:tbl>
          </a:graphicData>
        </a:graphic>
      </p:graphicFrame>
      <p:pic>
        <p:nvPicPr>
          <p:cNvPr id="7" name="Picture 6" descr="color line.png"/>
          <p:cNvPicPr>
            <a:picLocks noChangeAspect="1"/>
          </p:cNvPicPr>
          <p:nvPr userDrawn="1"/>
        </p:nvPicPr>
        <p:blipFill>
          <a:blip r:embed="rId3"/>
          <a:stretch>
            <a:fillRect/>
          </a:stretch>
        </p:blipFill>
        <p:spPr>
          <a:xfrm>
            <a:off x="-1" y="5097763"/>
            <a:ext cx="9144000" cy="39626"/>
          </a:xfrm>
          <a:prstGeom prst="rect">
            <a:avLst/>
          </a:prstGeom>
        </p:spPr>
      </p:pic>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pic>
        <p:nvPicPr>
          <p:cNvPr id="5" name="Picture 4" descr="BG.png"/>
          <p:cNvPicPr>
            <a:picLocks noChangeAspect="1"/>
          </p:cNvPicPr>
          <p:nvPr userDrawn="1"/>
        </p:nvPicPr>
        <p:blipFill>
          <a:blip r:embed="rId3"/>
          <a:srcRect t="-367" r="7903" b="366"/>
          <a:stretch>
            <a:fillRect/>
          </a:stretch>
        </p:blipFill>
        <p:spPr>
          <a:xfrm>
            <a:off x="-1" y="-87935"/>
            <a:ext cx="9144001" cy="5195995"/>
          </a:xfrm>
          <a:prstGeom prst="rect">
            <a:avLst/>
          </a:prstGeom>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pic>
        <p:nvPicPr>
          <p:cNvPr id="6" name="Picture 5" descr="litebg.jpg"/>
          <p:cNvPicPr>
            <a:picLocks noChangeAspect="1"/>
          </p:cNvPicPr>
          <p:nvPr userDrawn="1"/>
        </p:nvPicPr>
        <p:blipFill>
          <a:blip r:embed="rId3">
            <a:lum/>
          </a:blip>
          <a:stretch>
            <a:fillRect/>
          </a:stretch>
        </p:blipFill>
        <p:spPr>
          <a:xfrm>
            <a:off x="0" y="-43873"/>
            <a:ext cx="9144000" cy="5143500"/>
          </a:xfrm>
          <a:prstGeom prst="rect">
            <a:avLst/>
          </a:prstGeom>
          <a:solidFill>
            <a:schemeClr val="accent1"/>
          </a:solidFill>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sp>
        <p:nvSpPr>
          <p:cNvPr id="5" name="Rectangle 4"/>
          <p:cNvSpPr/>
          <p:nvPr userDrawn="1"/>
        </p:nvSpPr>
        <p:spPr>
          <a:xfrm>
            <a:off x="0" y="0"/>
            <a:ext cx="9144000" cy="65482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litebg.jpg"/>
          <p:cNvPicPr>
            <a:picLocks noChangeAspect="1"/>
          </p:cNvPicPr>
          <p:nvPr userDrawn="1"/>
        </p:nvPicPr>
        <p:blipFill>
          <a:blip r:embed="rId2">
            <a:lum/>
          </a:blip>
          <a:srcRect l="1365" t="3801" r="1"/>
          <a:stretch>
            <a:fillRect/>
          </a:stretch>
        </p:blipFill>
        <p:spPr>
          <a:xfrm>
            <a:off x="-5055" y="0"/>
            <a:ext cx="9149056" cy="5104914"/>
          </a:xfrm>
          <a:prstGeom prst="rect">
            <a:avLst/>
          </a:prstGeom>
          <a:solidFill>
            <a:schemeClr val="accent1"/>
          </a:solidFill>
        </p:spPr>
      </p:pic>
      <p:sp>
        <p:nvSpPr>
          <p:cNvPr id="5" name="Rectangular Callout 4"/>
          <p:cNvSpPr/>
          <p:nvPr userDrawn="1"/>
        </p:nvSpPr>
        <p:spPr>
          <a:xfrm flipH="1">
            <a:off x="3174601" y="1981200"/>
            <a:ext cx="5445523" cy="2647950"/>
          </a:xfrm>
          <a:prstGeom prst="wedgeRectCallout">
            <a:avLst>
              <a:gd name="adj1" fmla="val -20654"/>
              <a:gd name="adj2" fmla="val 65378"/>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userDrawn="1"/>
        </p:nvSpPr>
        <p:spPr>
          <a:xfrm flipV="1">
            <a:off x="393300" y="631535"/>
            <a:ext cx="3544841" cy="997239"/>
          </a:xfrm>
          <a:prstGeom prst="wedgeRectCallout">
            <a:avLst>
              <a:gd name="adj1" fmla="val -20833"/>
              <a:gd name="adj2" fmla="val 84388"/>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lor line.png"/>
          <p:cNvPicPr>
            <a:picLocks noChangeAspect="1"/>
          </p:cNvPicPr>
          <p:nvPr userDrawn="1"/>
        </p:nvPicPr>
        <p:blipFill>
          <a:blip r:embed="rId3"/>
          <a:stretch>
            <a:fillRect/>
          </a:stretch>
        </p:blipFill>
        <p:spPr>
          <a:xfrm>
            <a:off x="-1" y="5097763"/>
            <a:ext cx="9144000" cy="39626"/>
          </a:xfrm>
          <a:prstGeom prst="rect">
            <a:avLst/>
          </a:prstGeom>
        </p:spPr>
      </p:pic>
      <p:sp>
        <p:nvSpPr>
          <p:cNvPr id="9"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 Column Body 3 1">
    <p:spTree>
      <p:nvGrpSpPr>
        <p:cNvPr id="1" name="Shape 22"/>
        <p:cNvGrpSpPr/>
        <p:nvPr/>
      </p:nvGrpSpPr>
      <p:grpSpPr>
        <a:xfrm>
          <a:off x="0" y="0"/>
          <a:ext cx="0" cy="0"/>
          <a:chOff x="0" y="0"/>
          <a:chExt cx="0" cy="0"/>
        </a:xfrm>
      </p:grpSpPr>
      <p:sp>
        <p:nvSpPr>
          <p:cNvPr id="24" name="Shape 24"/>
          <p:cNvSpPr/>
          <p:nvPr/>
        </p:nvSpPr>
        <p:spPr>
          <a:xfrm>
            <a:off x="0" y="1398175"/>
            <a:ext cx="2173800" cy="2214600"/>
          </a:xfrm>
          <a:prstGeom prst="rightArrow">
            <a:avLst>
              <a:gd name="adj1" fmla="val 41937"/>
              <a:gd name="adj2" fmla="val 55612"/>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5" name="Shape 25"/>
          <p:cNvSpPr txBox="1">
            <a:spLocks noGrp="1"/>
          </p:cNvSpPr>
          <p:nvPr>
            <p:ph type="body" idx="1"/>
          </p:nvPr>
        </p:nvSpPr>
        <p:spPr>
          <a:xfrm>
            <a:off x="2536700" y="2033325"/>
            <a:ext cx="6105600" cy="2955599"/>
          </a:xfrm>
          <a:prstGeom prst="rect">
            <a:avLst/>
          </a:prstGeom>
        </p:spPr>
        <p:txBody>
          <a:bodyPr lIns="44200" tIns="44200" rIns="44200" bIns="44200" anchor="t" anchorCtr="0"/>
          <a:lstStyle>
            <a:lvl1pPr lvl="0" rtl="0">
              <a:spcBef>
                <a:spcPts val="0"/>
              </a:spcBef>
              <a:buClr>
                <a:srgbClr val="0F75BC"/>
              </a:buClr>
              <a:buSzPct val="100000"/>
              <a:buFont typeface="Questrial"/>
              <a:buAutoNum type="arabicPeriod"/>
              <a:defRPr sz="4800" b="1">
                <a:solidFill>
                  <a:srgbClr val="0F75BC"/>
                </a:solidFill>
                <a:latin typeface="Questrial"/>
                <a:ea typeface="Questrial"/>
                <a:cs typeface="Questrial"/>
                <a:sym typeface="Questrial"/>
              </a:defRPr>
            </a:lvl1pPr>
            <a:lvl2pPr lvl="1" rtl="0">
              <a:spcBef>
                <a:spcPts val="0"/>
              </a:spcBef>
              <a:buSzPct val="100000"/>
              <a:buFont typeface="Questrial"/>
              <a:buAutoNum type="alphaLcPeriod"/>
              <a:defRPr sz="2400">
                <a:latin typeface="Questrial"/>
                <a:ea typeface="Questrial"/>
                <a:cs typeface="Questrial"/>
                <a:sym typeface="Questrial"/>
              </a:defRPr>
            </a:lvl2pPr>
            <a:lvl3pPr lvl="2" rtl="0">
              <a:spcBef>
                <a:spcPts val="0"/>
              </a:spcBef>
              <a:buSzPct val="100000"/>
              <a:buFont typeface="Questrial"/>
              <a:buAutoNum type="romanLcPeriod"/>
              <a:defRPr sz="2400">
                <a:latin typeface="Questrial"/>
                <a:ea typeface="Questrial"/>
                <a:cs typeface="Questrial"/>
                <a:sym typeface="Questrial"/>
              </a:defRPr>
            </a:lvl3pPr>
            <a:lvl4pPr lvl="3" rtl="0">
              <a:spcBef>
                <a:spcPts val="0"/>
              </a:spcBef>
              <a:buSzPct val="100000"/>
              <a:buFont typeface="Questrial"/>
              <a:buAutoNum type="arabicPeriod"/>
              <a:defRPr sz="2400">
                <a:latin typeface="Questrial"/>
                <a:ea typeface="Questrial"/>
                <a:cs typeface="Questrial"/>
                <a:sym typeface="Questrial"/>
              </a:defRPr>
            </a:lvl4pPr>
            <a:lvl5pPr lvl="4" rtl="0">
              <a:spcBef>
                <a:spcPts val="0"/>
              </a:spcBef>
              <a:buSzPct val="100000"/>
              <a:buFont typeface="Questrial"/>
              <a:buAutoNum type="alphaLcPeriod"/>
              <a:defRPr sz="2400">
                <a:latin typeface="Questrial"/>
                <a:ea typeface="Questrial"/>
                <a:cs typeface="Questrial"/>
                <a:sym typeface="Questrial"/>
              </a:defRPr>
            </a:lvl5pPr>
            <a:lvl6pPr lvl="5" rtl="0">
              <a:spcBef>
                <a:spcPts val="0"/>
              </a:spcBef>
              <a:buSzPct val="100000"/>
              <a:buFont typeface="Questrial"/>
              <a:buAutoNum type="romanLcPeriod"/>
              <a:defRPr sz="2400">
                <a:latin typeface="Questrial"/>
                <a:ea typeface="Questrial"/>
                <a:cs typeface="Questrial"/>
                <a:sym typeface="Questrial"/>
              </a:defRPr>
            </a:lvl6pPr>
            <a:lvl7pPr lvl="6" rtl="0">
              <a:spcBef>
                <a:spcPts val="0"/>
              </a:spcBef>
              <a:buSzPct val="100000"/>
              <a:buFont typeface="Questrial"/>
              <a:buAutoNum type="arabicPeriod"/>
              <a:defRPr sz="2400">
                <a:latin typeface="Questrial"/>
                <a:ea typeface="Questrial"/>
                <a:cs typeface="Questrial"/>
                <a:sym typeface="Questrial"/>
              </a:defRPr>
            </a:lvl7pPr>
            <a:lvl8pPr lvl="7" rtl="0">
              <a:spcBef>
                <a:spcPts val="0"/>
              </a:spcBef>
              <a:buSzPct val="100000"/>
              <a:buFont typeface="Questrial"/>
              <a:buAutoNum type="alphaLcPeriod"/>
              <a:defRPr sz="2400">
                <a:latin typeface="Questrial"/>
                <a:ea typeface="Questrial"/>
                <a:cs typeface="Questrial"/>
                <a:sym typeface="Questrial"/>
              </a:defRPr>
            </a:lvl8pPr>
            <a:lvl9pPr lvl="8" rtl="0">
              <a:spcBef>
                <a:spcPts val="0"/>
              </a:spcBef>
              <a:buSzPct val="100000"/>
              <a:buFont typeface="Questrial"/>
              <a:buAutoNum type="romanLcPeriod"/>
              <a:defRPr sz="3000">
                <a:latin typeface="Questrial"/>
                <a:ea typeface="Questrial"/>
                <a:cs typeface="Questrial"/>
                <a:sym typeface="Questrial"/>
              </a:defRPr>
            </a:lvl9pPr>
          </a:lstStyle>
          <a:p>
            <a:endParaRPr dirty="0"/>
          </a:p>
        </p:txBody>
      </p:sp>
      <p:sp>
        <p:nvSpPr>
          <p:cNvPr id="6"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 Column Body 3 2">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501650" y="82550"/>
            <a:ext cx="8140799" cy="476400"/>
          </a:xfrm>
          <a:prstGeom prst="rect">
            <a:avLst/>
          </a:prstGeom>
        </p:spPr>
        <p:txBody>
          <a:bodyPr lIns="44200" tIns="44200" rIns="44200" bIns="44200" anchor="ctr" anchorCtr="0"/>
          <a:lstStyle>
            <a:lvl1pPr lvl="0" rtl="0">
              <a:spcBef>
                <a:spcPts val="0"/>
              </a:spcBef>
              <a:buNone/>
              <a:defRPr sz="1400" b="1">
                <a:solidFill>
                  <a:srgbClr val="DB202C"/>
                </a:solidFill>
                <a:latin typeface="Questrial"/>
                <a:ea typeface="Questrial"/>
                <a:cs typeface="Questrial"/>
                <a:sym typeface="Questria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9" name="Shape 19"/>
          <p:cNvSpPr txBox="1">
            <a:spLocks noGrp="1"/>
          </p:cNvSpPr>
          <p:nvPr>
            <p:ph type="body" idx="1"/>
          </p:nvPr>
        </p:nvSpPr>
        <p:spPr>
          <a:xfrm>
            <a:off x="501650" y="654825"/>
            <a:ext cx="8140799" cy="1635000"/>
          </a:xfrm>
          <a:prstGeom prst="rect">
            <a:avLst/>
          </a:prstGeom>
        </p:spPr>
        <p:txBody>
          <a:bodyPr lIns="44200" tIns="44200" rIns="44200" bIns="44200" anchor="t" anchorCtr="0"/>
          <a:lstStyle>
            <a:lvl1pPr lvl="0" rtl="0">
              <a:spcBef>
                <a:spcPts val="0"/>
              </a:spcBef>
              <a:buClr>
                <a:srgbClr val="0B5394"/>
              </a:buClr>
              <a:buSzPct val="100000"/>
              <a:buFont typeface="Questrial"/>
              <a:buAutoNum type="arabicPeriod"/>
              <a:defRPr sz="4800" b="1">
                <a:solidFill>
                  <a:srgbClr val="0B5394"/>
                </a:solidFill>
                <a:latin typeface="Questrial"/>
                <a:ea typeface="Questrial"/>
                <a:cs typeface="Questrial"/>
                <a:sym typeface="Questrial"/>
              </a:defRPr>
            </a:lvl1pPr>
            <a:lvl2pPr lvl="1" rtl="0">
              <a:spcBef>
                <a:spcPts val="0"/>
              </a:spcBef>
              <a:buSzPct val="100000"/>
              <a:buFont typeface="Questrial"/>
              <a:buAutoNum type="alphaLcPeriod"/>
              <a:defRPr sz="2400">
                <a:latin typeface="Questrial"/>
                <a:ea typeface="Questrial"/>
                <a:cs typeface="Questrial"/>
                <a:sym typeface="Questrial"/>
              </a:defRPr>
            </a:lvl2pPr>
            <a:lvl3pPr lvl="2" rtl="0">
              <a:spcBef>
                <a:spcPts val="0"/>
              </a:spcBef>
              <a:buSzPct val="100000"/>
              <a:buFont typeface="Questrial"/>
              <a:buAutoNum type="romanLcPeriod"/>
              <a:defRPr sz="2400">
                <a:latin typeface="Questrial"/>
                <a:ea typeface="Questrial"/>
                <a:cs typeface="Questrial"/>
                <a:sym typeface="Questrial"/>
              </a:defRPr>
            </a:lvl3pPr>
            <a:lvl4pPr lvl="3" rtl="0">
              <a:spcBef>
                <a:spcPts val="0"/>
              </a:spcBef>
              <a:buSzPct val="100000"/>
              <a:buFont typeface="Questrial"/>
              <a:buAutoNum type="arabicPeriod"/>
              <a:defRPr sz="2400">
                <a:latin typeface="Questrial"/>
                <a:ea typeface="Questrial"/>
                <a:cs typeface="Questrial"/>
                <a:sym typeface="Questrial"/>
              </a:defRPr>
            </a:lvl4pPr>
            <a:lvl5pPr lvl="4" rtl="0">
              <a:spcBef>
                <a:spcPts val="0"/>
              </a:spcBef>
              <a:buSzPct val="100000"/>
              <a:buFont typeface="Questrial"/>
              <a:buAutoNum type="alphaLcPeriod"/>
              <a:defRPr sz="2400">
                <a:latin typeface="Questrial"/>
                <a:ea typeface="Questrial"/>
                <a:cs typeface="Questrial"/>
                <a:sym typeface="Questrial"/>
              </a:defRPr>
            </a:lvl5pPr>
            <a:lvl6pPr lvl="5" rtl="0">
              <a:spcBef>
                <a:spcPts val="0"/>
              </a:spcBef>
              <a:buSzPct val="100000"/>
              <a:buFont typeface="Questrial"/>
              <a:buAutoNum type="romanLcPeriod"/>
              <a:defRPr sz="2400">
                <a:latin typeface="Questrial"/>
                <a:ea typeface="Questrial"/>
                <a:cs typeface="Questrial"/>
                <a:sym typeface="Questrial"/>
              </a:defRPr>
            </a:lvl6pPr>
            <a:lvl7pPr lvl="6" rtl="0">
              <a:spcBef>
                <a:spcPts val="0"/>
              </a:spcBef>
              <a:buSzPct val="100000"/>
              <a:buFont typeface="Questrial"/>
              <a:buAutoNum type="arabicPeriod"/>
              <a:defRPr sz="2400">
                <a:latin typeface="Questrial"/>
                <a:ea typeface="Questrial"/>
                <a:cs typeface="Questrial"/>
                <a:sym typeface="Questrial"/>
              </a:defRPr>
            </a:lvl7pPr>
            <a:lvl8pPr lvl="7" rtl="0">
              <a:spcBef>
                <a:spcPts val="0"/>
              </a:spcBef>
              <a:buSzPct val="100000"/>
              <a:buFont typeface="Questrial"/>
              <a:buAutoNum type="alphaLcPeriod"/>
              <a:defRPr sz="2400">
                <a:latin typeface="Questrial"/>
                <a:ea typeface="Questrial"/>
                <a:cs typeface="Questrial"/>
                <a:sym typeface="Questrial"/>
              </a:defRPr>
            </a:lvl8pPr>
            <a:lvl9pPr lvl="8" rtl="0">
              <a:spcBef>
                <a:spcPts val="0"/>
              </a:spcBef>
              <a:buSzPct val="100000"/>
              <a:buFont typeface="Questrial"/>
              <a:buAutoNum type="romanLcPeriod"/>
              <a:defRPr sz="3000">
                <a:latin typeface="Questrial"/>
                <a:ea typeface="Questrial"/>
                <a:cs typeface="Questrial"/>
                <a:sym typeface="Questrial"/>
              </a:defRPr>
            </a:lvl9pPr>
          </a:lstStyle>
          <a:p>
            <a:endParaRPr/>
          </a:p>
        </p:txBody>
      </p:sp>
      <p:sp>
        <p:nvSpPr>
          <p:cNvPr id="20" name="Shape 20"/>
          <p:cNvSpPr txBox="1">
            <a:spLocks noGrp="1"/>
          </p:cNvSpPr>
          <p:nvPr>
            <p:ph type="body" idx="2"/>
          </p:nvPr>
        </p:nvSpPr>
        <p:spPr>
          <a:xfrm>
            <a:off x="501650" y="2392002"/>
            <a:ext cx="3752400" cy="2187900"/>
          </a:xfrm>
          <a:prstGeom prst="rect">
            <a:avLst/>
          </a:prstGeom>
        </p:spPr>
        <p:txBody>
          <a:bodyPr lIns="44200" tIns="44200" rIns="44200" bIns="44200" anchor="t" anchorCtr="0"/>
          <a:lstStyle>
            <a:lvl1pPr lvl="0" rtl="0">
              <a:spcBef>
                <a:spcPts val="0"/>
              </a:spcBef>
              <a:buClr>
                <a:srgbClr val="0B5394"/>
              </a:buClr>
              <a:buSzPct val="100000"/>
              <a:buFont typeface="Questrial"/>
              <a:buAutoNum type="arabicPeriod"/>
              <a:defRPr sz="2400" b="1">
                <a:solidFill>
                  <a:srgbClr val="0B5394"/>
                </a:solidFill>
                <a:latin typeface="Questrial"/>
                <a:ea typeface="Questrial"/>
                <a:cs typeface="Questrial"/>
                <a:sym typeface="Questrial"/>
              </a:defRPr>
            </a:lvl1pPr>
            <a:lvl2pPr lvl="1" rtl="0">
              <a:spcBef>
                <a:spcPts val="0"/>
              </a:spcBef>
              <a:buSzPct val="100000"/>
              <a:buFont typeface="Questrial"/>
              <a:buAutoNum type="alphaLcPeriod"/>
              <a:defRPr sz="1800">
                <a:latin typeface="Questrial"/>
                <a:ea typeface="Questrial"/>
                <a:cs typeface="Questrial"/>
                <a:sym typeface="Questrial"/>
              </a:defRPr>
            </a:lvl2pPr>
            <a:lvl3pPr lvl="2" rtl="0">
              <a:spcBef>
                <a:spcPts val="0"/>
              </a:spcBef>
              <a:buSzPct val="100000"/>
              <a:buFont typeface="Questrial"/>
              <a:buAutoNum type="romanLcPeriod"/>
              <a:defRPr sz="1800">
                <a:latin typeface="Questrial"/>
                <a:ea typeface="Questrial"/>
                <a:cs typeface="Questrial"/>
                <a:sym typeface="Questrial"/>
              </a:defRPr>
            </a:lvl3pPr>
            <a:lvl4pPr lvl="3" rtl="0">
              <a:spcBef>
                <a:spcPts val="0"/>
              </a:spcBef>
              <a:buSzPct val="100000"/>
              <a:buFont typeface="Questrial"/>
              <a:buAutoNum type="arabicPeriod"/>
              <a:defRPr sz="1800">
                <a:latin typeface="Questrial"/>
                <a:ea typeface="Questrial"/>
                <a:cs typeface="Questrial"/>
                <a:sym typeface="Questrial"/>
              </a:defRPr>
            </a:lvl4pPr>
            <a:lvl5pPr lvl="4" rtl="0">
              <a:spcBef>
                <a:spcPts val="0"/>
              </a:spcBef>
              <a:buSzPct val="100000"/>
              <a:buFont typeface="Questrial"/>
              <a:buAutoNum type="alphaLcPeriod"/>
              <a:defRPr sz="1800">
                <a:latin typeface="Questrial"/>
                <a:ea typeface="Questrial"/>
                <a:cs typeface="Questrial"/>
                <a:sym typeface="Questrial"/>
              </a:defRPr>
            </a:lvl5pPr>
            <a:lvl6pPr lvl="5" rtl="0">
              <a:spcBef>
                <a:spcPts val="0"/>
              </a:spcBef>
              <a:buSzPct val="100000"/>
              <a:buFont typeface="Questrial"/>
              <a:buAutoNum type="romanLcPeriod"/>
              <a:defRPr sz="1800">
                <a:latin typeface="Questrial"/>
                <a:ea typeface="Questrial"/>
                <a:cs typeface="Questrial"/>
                <a:sym typeface="Questrial"/>
              </a:defRPr>
            </a:lvl6pPr>
            <a:lvl7pPr lvl="6" rtl="0">
              <a:spcBef>
                <a:spcPts val="0"/>
              </a:spcBef>
              <a:buSzPct val="100000"/>
              <a:buFont typeface="Questrial"/>
              <a:buAutoNum type="arabicPeriod"/>
              <a:defRPr sz="1800">
                <a:latin typeface="Questrial"/>
                <a:ea typeface="Questrial"/>
                <a:cs typeface="Questrial"/>
                <a:sym typeface="Questrial"/>
              </a:defRPr>
            </a:lvl7pPr>
            <a:lvl8pPr lvl="7" rtl="0">
              <a:spcBef>
                <a:spcPts val="0"/>
              </a:spcBef>
              <a:buSzPct val="100000"/>
              <a:buFont typeface="Questrial"/>
              <a:buAutoNum type="alphaLcPeriod"/>
              <a:defRPr sz="1800">
                <a:latin typeface="Questrial"/>
                <a:ea typeface="Questrial"/>
                <a:cs typeface="Questrial"/>
                <a:sym typeface="Questrial"/>
              </a:defRPr>
            </a:lvl8pPr>
            <a:lvl9pPr lvl="8" rtl="0">
              <a:spcBef>
                <a:spcPts val="0"/>
              </a:spcBef>
              <a:buSzPct val="100000"/>
              <a:buFont typeface="Questrial"/>
              <a:buAutoNum type="romanLcPeriod"/>
              <a:defRPr sz="1400">
                <a:latin typeface="Questrial"/>
                <a:ea typeface="Questrial"/>
                <a:cs typeface="Questrial"/>
                <a:sym typeface="Questrial"/>
              </a:defRPr>
            </a:lvl9pPr>
          </a:lstStyle>
          <a:p>
            <a:endParaRPr/>
          </a:p>
        </p:txBody>
      </p:sp>
      <p:sp>
        <p:nvSpPr>
          <p:cNvPr id="21" name="Shape 21"/>
          <p:cNvSpPr txBox="1">
            <a:spLocks noGrp="1"/>
          </p:cNvSpPr>
          <p:nvPr>
            <p:ph type="body" idx="3"/>
          </p:nvPr>
        </p:nvSpPr>
        <p:spPr>
          <a:xfrm>
            <a:off x="4509063" y="2392002"/>
            <a:ext cx="3752400" cy="2187900"/>
          </a:xfrm>
          <a:prstGeom prst="rect">
            <a:avLst/>
          </a:prstGeom>
        </p:spPr>
        <p:txBody>
          <a:bodyPr lIns="44200" tIns="44200" rIns="44200" bIns="44200" anchor="t" anchorCtr="0"/>
          <a:lstStyle>
            <a:lvl1pPr lvl="0" rtl="0">
              <a:spcBef>
                <a:spcPts val="0"/>
              </a:spcBef>
              <a:buClr>
                <a:srgbClr val="0B5394"/>
              </a:buClr>
              <a:buSzPct val="100000"/>
              <a:buFont typeface="Questrial"/>
              <a:buAutoNum type="arabicPeriod"/>
              <a:defRPr sz="2400" b="1">
                <a:solidFill>
                  <a:srgbClr val="0B5394"/>
                </a:solidFill>
                <a:latin typeface="Questrial"/>
                <a:ea typeface="Questrial"/>
                <a:cs typeface="Questrial"/>
                <a:sym typeface="Questrial"/>
              </a:defRPr>
            </a:lvl1pPr>
            <a:lvl2pPr lvl="1" rtl="0">
              <a:spcBef>
                <a:spcPts val="0"/>
              </a:spcBef>
              <a:buSzPct val="100000"/>
              <a:buFont typeface="Questrial"/>
              <a:buAutoNum type="alphaLcPeriod"/>
              <a:defRPr sz="1800">
                <a:latin typeface="Questrial"/>
                <a:ea typeface="Questrial"/>
                <a:cs typeface="Questrial"/>
                <a:sym typeface="Questrial"/>
              </a:defRPr>
            </a:lvl2pPr>
            <a:lvl3pPr lvl="2" rtl="0">
              <a:spcBef>
                <a:spcPts val="0"/>
              </a:spcBef>
              <a:buSzPct val="100000"/>
              <a:buFont typeface="Questrial"/>
              <a:buAutoNum type="romanLcPeriod"/>
              <a:defRPr sz="1800">
                <a:latin typeface="Questrial"/>
                <a:ea typeface="Questrial"/>
                <a:cs typeface="Questrial"/>
                <a:sym typeface="Questrial"/>
              </a:defRPr>
            </a:lvl3pPr>
            <a:lvl4pPr lvl="3" rtl="0">
              <a:spcBef>
                <a:spcPts val="0"/>
              </a:spcBef>
              <a:buSzPct val="100000"/>
              <a:buFont typeface="Questrial"/>
              <a:buAutoNum type="arabicPeriod"/>
              <a:defRPr sz="1800">
                <a:latin typeface="Questrial"/>
                <a:ea typeface="Questrial"/>
                <a:cs typeface="Questrial"/>
                <a:sym typeface="Questrial"/>
              </a:defRPr>
            </a:lvl4pPr>
            <a:lvl5pPr lvl="4" rtl="0">
              <a:spcBef>
                <a:spcPts val="0"/>
              </a:spcBef>
              <a:buSzPct val="100000"/>
              <a:buFont typeface="Questrial"/>
              <a:buAutoNum type="alphaLcPeriod"/>
              <a:defRPr sz="1800">
                <a:latin typeface="Questrial"/>
                <a:ea typeface="Questrial"/>
                <a:cs typeface="Questrial"/>
                <a:sym typeface="Questrial"/>
              </a:defRPr>
            </a:lvl5pPr>
            <a:lvl6pPr lvl="5" rtl="0">
              <a:spcBef>
                <a:spcPts val="0"/>
              </a:spcBef>
              <a:buSzPct val="100000"/>
              <a:buFont typeface="Questrial"/>
              <a:buAutoNum type="romanLcPeriod"/>
              <a:defRPr sz="1800">
                <a:latin typeface="Questrial"/>
                <a:ea typeface="Questrial"/>
                <a:cs typeface="Questrial"/>
                <a:sym typeface="Questrial"/>
              </a:defRPr>
            </a:lvl6pPr>
            <a:lvl7pPr lvl="6" rtl="0">
              <a:spcBef>
                <a:spcPts val="0"/>
              </a:spcBef>
              <a:buSzPct val="100000"/>
              <a:buFont typeface="Questrial"/>
              <a:buAutoNum type="arabicPeriod"/>
              <a:defRPr sz="1800">
                <a:latin typeface="Questrial"/>
                <a:ea typeface="Questrial"/>
                <a:cs typeface="Questrial"/>
                <a:sym typeface="Questrial"/>
              </a:defRPr>
            </a:lvl7pPr>
            <a:lvl8pPr lvl="7" rtl="0">
              <a:spcBef>
                <a:spcPts val="0"/>
              </a:spcBef>
              <a:buSzPct val="100000"/>
              <a:buFont typeface="Questrial"/>
              <a:buAutoNum type="alphaLcPeriod"/>
              <a:defRPr sz="1800">
                <a:latin typeface="Questrial"/>
                <a:ea typeface="Questrial"/>
                <a:cs typeface="Questrial"/>
                <a:sym typeface="Questrial"/>
              </a:defRPr>
            </a:lvl8pPr>
            <a:lvl9pPr lvl="8" rtl="0">
              <a:spcBef>
                <a:spcPts val="0"/>
              </a:spcBef>
              <a:buSzPct val="100000"/>
              <a:buFont typeface="Questrial"/>
              <a:buAutoNum type="romanLcPeriod"/>
              <a:defRPr sz="1800">
                <a:latin typeface="Questrial"/>
                <a:ea typeface="Questrial"/>
                <a:cs typeface="Questrial"/>
                <a:sym typeface="Questrial"/>
              </a:defRPr>
            </a:lvl9pPr>
          </a:lstStyle>
          <a:p>
            <a:endParaRPr/>
          </a:p>
        </p:txBody>
      </p:sp>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527050" y="576113"/>
            <a:ext cx="8122200" cy="4396499"/>
          </a:xfrm>
          <a:prstGeom prst="rect">
            <a:avLst/>
          </a:prstGeom>
          <a:noFill/>
          <a:ln>
            <a:noFill/>
          </a:ln>
        </p:spPr>
        <p:txBody>
          <a:bodyPr lIns="44200" tIns="44200" rIns="44200" bIns="44200" anchor="t" anchorCtr="0"/>
          <a:lstStyle>
            <a:lvl1pPr marL="0" marR="0" lvl="0" indent="0" algn="l" rtl="0">
              <a:lnSpc>
                <a:spcPct val="80000"/>
              </a:lnSpc>
              <a:spcBef>
                <a:spcPts val="500"/>
              </a:spcBef>
              <a:buSzPct val="100000"/>
              <a:defRPr sz="700"/>
            </a:lvl1pPr>
            <a:lvl2pPr marL="0" marR="0" lvl="1" indent="0" algn="l" rtl="0">
              <a:lnSpc>
                <a:spcPct val="90000"/>
              </a:lnSpc>
              <a:spcBef>
                <a:spcPts val="1900"/>
              </a:spcBef>
              <a:buSzPct val="100000"/>
              <a:defRPr sz="700"/>
            </a:lvl2pPr>
            <a:lvl3pPr marL="0" marR="0" lvl="2" indent="0" algn="l" rtl="0">
              <a:lnSpc>
                <a:spcPct val="90000"/>
              </a:lnSpc>
              <a:spcBef>
                <a:spcPts val="1900"/>
              </a:spcBef>
              <a:buSzPct val="100000"/>
              <a:defRPr sz="700"/>
            </a:lvl3pPr>
            <a:lvl4pPr marL="0" marR="0" lvl="3" indent="0" algn="l" rtl="0">
              <a:lnSpc>
                <a:spcPct val="90000"/>
              </a:lnSpc>
              <a:spcBef>
                <a:spcPts val="1900"/>
              </a:spcBef>
              <a:buClr>
                <a:srgbClr val="424242"/>
              </a:buClr>
              <a:buSzPct val="100000"/>
              <a:buFont typeface="Helvetica Neue"/>
              <a:buNone/>
              <a:defRPr sz="700"/>
            </a:lvl4pPr>
            <a:lvl5pPr marL="0" marR="0" lvl="4" indent="0" algn="l" rtl="0">
              <a:lnSpc>
                <a:spcPct val="90000"/>
              </a:lnSpc>
              <a:spcBef>
                <a:spcPts val="1900"/>
              </a:spcBef>
              <a:buSzPct val="100000"/>
              <a:defRPr sz="700"/>
            </a:lvl5pPr>
            <a:lvl6pPr marL="0" marR="0" lvl="5" indent="0" algn="l" rtl="0">
              <a:lnSpc>
                <a:spcPct val="80000"/>
              </a:lnSpc>
              <a:spcBef>
                <a:spcPts val="500"/>
              </a:spcBef>
              <a:buSzPct val="100000"/>
              <a:defRPr sz="700"/>
            </a:lvl6pPr>
            <a:lvl7pPr marL="0" marR="0" lvl="6" indent="0" algn="l" rtl="0">
              <a:lnSpc>
                <a:spcPct val="80000"/>
              </a:lnSpc>
              <a:spcBef>
                <a:spcPts val="500"/>
              </a:spcBef>
              <a:buSzPct val="100000"/>
              <a:defRPr sz="700"/>
            </a:lvl7pPr>
            <a:lvl8pPr marL="0" marR="0" lvl="7" indent="0" algn="l" rtl="0">
              <a:lnSpc>
                <a:spcPct val="80000"/>
              </a:lnSpc>
              <a:spcBef>
                <a:spcPts val="500"/>
              </a:spcBef>
              <a:buSzPct val="100000"/>
              <a:defRPr sz="700"/>
            </a:lvl8pPr>
            <a:lvl9pPr marL="0" marR="0" lvl="8" indent="0" algn="l" rtl="0">
              <a:lnSpc>
                <a:spcPct val="80000"/>
              </a:lnSpc>
              <a:spcBef>
                <a:spcPts val="500"/>
              </a:spcBef>
              <a:buSzPct val="100000"/>
              <a:defRPr sz="700"/>
            </a:lvl9pPr>
          </a:lstStyle>
          <a:p>
            <a:endParaRPr dirty="0"/>
          </a:p>
        </p:txBody>
      </p:sp>
      <p:sp>
        <p:nvSpPr>
          <p:cNvPr id="7" name="Shape 7"/>
          <p:cNvSpPr txBox="1">
            <a:spLocks noGrp="1"/>
          </p:cNvSpPr>
          <p:nvPr>
            <p:ph type="title"/>
          </p:nvPr>
        </p:nvSpPr>
        <p:spPr>
          <a:xfrm>
            <a:off x="501650" y="82550"/>
            <a:ext cx="8140799" cy="476400"/>
          </a:xfrm>
          <a:prstGeom prst="rect">
            <a:avLst/>
          </a:prstGeom>
          <a:noFill/>
          <a:ln>
            <a:noFill/>
          </a:ln>
        </p:spPr>
        <p:txBody>
          <a:bodyPr lIns="44200" tIns="44200" rIns="44200" bIns="44200" anchor="ctr" anchorCtr="0"/>
          <a:lstStyle>
            <a:lvl1pPr marL="0" marR="0" lvl="0" indent="0" algn="l" rtl="0">
              <a:lnSpc>
                <a:spcPct val="75000"/>
              </a:lnSpc>
              <a:spcBef>
                <a:spcPts val="700"/>
              </a:spcBef>
              <a:buSzPct val="100000"/>
              <a:defRPr sz="700"/>
            </a:lvl1pPr>
            <a:lvl2pPr marL="0" marR="0" lvl="1" indent="114300" algn="l" rtl="0">
              <a:lnSpc>
                <a:spcPct val="75000"/>
              </a:lnSpc>
              <a:spcBef>
                <a:spcPts val="700"/>
              </a:spcBef>
              <a:buSzPct val="100000"/>
              <a:defRPr sz="700"/>
            </a:lvl2pPr>
            <a:lvl3pPr marL="0" marR="0" lvl="2" indent="215900" algn="l" rtl="0">
              <a:lnSpc>
                <a:spcPct val="75000"/>
              </a:lnSpc>
              <a:spcBef>
                <a:spcPts val="700"/>
              </a:spcBef>
              <a:buSzPct val="100000"/>
              <a:defRPr sz="700"/>
            </a:lvl3pPr>
            <a:lvl4pPr marL="0" marR="0" lvl="3" indent="330200" algn="l" rtl="0">
              <a:lnSpc>
                <a:spcPct val="75000"/>
              </a:lnSpc>
              <a:spcBef>
                <a:spcPts val="700"/>
              </a:spcBef>
              <a:buSzPct val="100000"/>
              <a:defRPr sz="700"/>
            </a:lvl4pPr>
            <a:lvl5pPr marL="0" marR="0" lvl="4" indent="444500" algn="l" rtl="0">
              <a:lnSpc>
                <a:spcPct val="75000"/>
              </a:lnSpc>
              <a:spcBef>
                <a:spcPts val="700"/>
              </a:spcBef>
              <a:buSzPct val="100000"/>
              <a:defRPr sz="700"/>
            </a:lvl5pPr>
            <a:lvl6pPr marL="0" marR="0" lvl="5" indent="558800" algn="l" rtl="0">
              <a:lnSpc>
                <a:spcPct val="75000"/>
              </a:lnSpc>
              <a:spcBef>
                <a:spcPts val="700"/>
              </a:spcBef>
              <a:buSzPct val="100000"/>
              <a:defRPr sz="700"/>
            </a:lvl6pPr>
            <a:lvl7pPr marL="0" marR="0" lvl="6" indent="660400" algn="l" rtl="0">
              <a:lnSpc>
                <a:spcPct val="75000"/>
              </a:lnSpc>
              <a:spcBef>
                <a:spcPts val="700"/>
              </a:spcBef>
              <a:buSzPct val="100000"/>
              <a:defRPr sz="700"/>
            </a:lvl7pPr>
            <a:lvl8pPr marL="0" marR="0" lvl="7" indent="774700" algn="l" rtl="0">
              <a:lnSpc>
                <a:spcPct val="75000"/>
              </a:lnSpc>
              <a:spcBef>
                <a:spcPts val="700"/>
              </a:spcBef>
              <a:buSzPct val="100000"/>
              <a:defRPr sz="700"/>
            </a:lvl8pPr>
            <a:lvl9pPr marL="0" marR="0" lvl="8" indent="889000" algn="l" rtl="0">
              <a:lnSpc>
                <a:spcPct val="75000"/>
              </a:lnSpc>
              <a:spcBef>
                <a:spcPts val="700"/>
              </a:spcBef>
              <a:buSzPct val="100000"/>
              <a:defRPr sz="700"/>
            </a:lvl9pPr>
          </a:lstStyle>
          <a:p>
            <a:endParaRPr/>
          </a:p>
        </p:txBody>
      </p:sp>
      <p:sp>
        <p:nvSpPr>
          <p:cNvPr id="8" name="Shape 8"/>
          <p:cNvSpPr/>
          <p:nvPr/>
        </p:nvSpPr>
        <p:spPr>
          <a:xfrm>
            <a:off x="0" y="5122775"/>
            <a:ext cx="9144000" cy="22200"/>
          </a:xfrm>
          <a:prstGeom prst="rect">
            <a:avLst/>
          </a:prstGeom>
          <a:solidFill>
            <a:srgbClr val="F3F3F3"/>
          </a:solidFill>
          <a:ln>
            <a:noFill/>
          </a:ln>
        </p:spPr>
        <p:txBody>
          <a:bodyPr lIns="30700" tIns="30700" rIns="30700" bIns="30700" anchor="ctr" anchorCtr="0">
            <a:noAutofit/>
          </a:bodyPr>
          <a:lstStyle/>
          <a:p>
            <a:pPr marL="0" marR="0" lvl="0" indent="0" algn="l" rtl="0">
              <a:lnSpc>
                <a:spcPct val="80000"/>
              </a:lnSpc>
              <a:spcBef>
                <a:spcPts val="0"/>
              </a:spcBef>
              <a:buNone/>
            </a:pPr>
            <a:endParaRPr sz="4600" b="1" i="0" u="none" strike="noStrike" cap="none">
              <a:solidFill>
                <a:srgbClr val="424242"/>
              </a:solidFill>
              <a:latin typeface="Helvetica Neue"/>
              <a:ea typeface="Helvetica Neue"/>
              <a:cs typeface="Helvetica Neue"/>
              <a:sym typeface="Helvetica Neue"/>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501" y="5209235"/>
            <a:ext cx="695149" cy="463432"/>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6821" y="5196159"/>
            <a:ext cx="2520188" cy="480235"/>
          </a:xfrm>
          <a:prstGeom prst="rect">
            <a:avLst/>
          </a:prstGeom>
        </p:spPr>
      </p:pic>
      <p:sp>
        <p:nvSpPr>
          <p:cNvPr id="9" name="Shape 10"/>
          <p:cNvSpPr txBox="1">
            <a:spLocks noGrp="1"/>
          </p:cNvSpPr>
          <p:nvPr>
            <p:ph type="sldNum" idx="4"/>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7" r:id="rId1"/>
    <p:sldLayoutId id="2147483652" r:id="rId2"/>
    <p:sldLayoutId id="2147483654" r:id="rId3"/>
    <p:sldLayoutId id="2147483653" r:id="rId4"/>
    <p:sldLayoutId id="2147483658" r:id="rId5"/>
    <p:sldLayoutId id="2147483656" r:id="rId6"/>
    <p:sldLayoutId id="2147483659" r:id="rId7"/>
    <p:sldLayoutId id="214748366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36" userDrawn="1">
          <p15:clr>
            <a:srgbClr val="F26B43"/>
          </p15:clr>
        </p15:guide>
        <p15:guide id="2" orient="horz" pos="3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61" t="9996" r="609" b="-8302"/>
          <a:stretch/>
        </p:blipFill>
        <p:spPr>
          <a:xfrm>
            <a:off x="0" y="0"/>
            <a:ext cx="9144000" cy="561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 y="1782649"/>
            <a:ext cx="8273632" cy="1513002"/>
          </a:xfrm>
          <a:prstGeom prst="rect">
            <a:avLst/>
          </a:prstGeom>
        </p:spPr>
      </p:pic>
      <p:pic>
        <p:nvPicPr>
          <p:cNvPr id="4" name="Picture 3" descr="color line.png"/>
          <p:cNvPicPr>
            <a:picLocks noChangeAspect="1"/>
          </p:cNvPicPr>
          <p:nvPr/>
        </p:nvPicPr>
        <p:blipFill>
          <a:blip r:embed="rId5"/>
          <a:stretch>
            <a:fillRect/>
          </a:stretch>
        </p:blipFill>
        <p:spPr>
          <a:xfrm>
            <a:off x="0" y="5105400"/>
            <a:ext cx="9144000" cy="39626"/>
          </a:xfrm>
          <a:prstGeom prst="rect">
            <a:avLst/>
          </a:prstGeom>
        </p:spPr>
      </p:pic>
      <p:sp>
        <p:nvSpPr>
          <p:cNvPr id="6" name="Slide Number Placeholder 5"/>
          <p:cNvSpPr>
            <a:spLocks noGrp="1"/>
          </p:cNvSpPr>
          <p:nvPr>
            <p:ph type="sldNum" idx="12"/>
          </p:nvPr>
        </p:nvSpPr>
        <p:spPr>
          <a:xfrm>
            <a:off x="8482452" y="5195993"/>
            <a:ext cx="661547" cy="437399"/>
          </a:xfrm>
        </p:spPr>
        <p:txBody>
          <a:bodyPr/>
          <a:lstStyle/>
          <a:p>
            <a:fld id="{00000000-1234-1234-1234-123412341234}" type="slidenum">
              <a:rPr lang="en" smtClean="0"/>
              <a:pPr/>
              <a:t>1</a:t>
            </a:fld>
            <a:endParaRPr lang="en" dirty="0"/>
          </a:p>
        </p:txBody>
      </p:sp>
      <p:pic>
        <p:nvPicPr>
          <p:cNvPr id="7" name="Picture 6" descr="flip-logo.png"/>
          <p:cNvPicPr>
            <a:picLocks noChangeAspect="1"/>
          </p:cNvPicPr>
          <p:nvPr/>
        </p:nvPicPr>
        <p:blipFill>
          <a:blip r:embed="rId6"/>
          <a:stretch>
            <a:fillRect/>
          </a:stretch>
        </p:blipFill>
        <p:spPr>
          <a:xfrm>
            <a:off x="862869" y="5325465"/>
            <a:ext cx="709898" cy="226231"/>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10</a:t>
            </a:fld>
            <a:endParaRPr lang="en" dirty="0"/>
          </a:p>
        </p:txBody>
      </p:sp>
      <p:pic>
        <p:nvPicPr>
          <p:cNvPr id="3" name="Picture 2" descr="speaker.png"/>
          <p:cNvPicPr>
            <a:picLocks noChangeAspect="1"/>
          </p:cNvPicPr>
          <p:nvPr/>
        </p:nvPicPr>
        <p:blipFill>
          <a:blip r:embed="rId3">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Role in Voter Contact</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FFFFFF"/>
                </a:solidFill>
                <a:latin typeface="Gotham Medium" pitchFamily="50" charset="0"/>
              </a:rPr>
              <a:t>Voter Contact Terminology</a:t>
            </a:r>
            <a:endParaRPr lang="en-US" dirty="0">
              <a:solidFill>
                <a:srgbClr val="FFFFFF"/>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Talking to Voters</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Making Vote Plans</a:t>
            </a:r>
            <a:endParaRPr lang="en-US" dirty="0">
              <a:solidFill>
                <a:srgbClr val="004F93"/>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Connecting Voter Contact and Data</a:t>
            </a:r>
            <a:endParaRPr lang="en-US" dirty="0">
              <a:solidFill>
                <a:srgbClr val="004F93"/>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19108" y="1838419"/>
            <a:ext cx="2319325" cy="150279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idx="12"/>
          </p:nvPr>
        </p:nvSpPr>
        <p:spPr/>
        <p:txBody>
          <a:bodyPr/>
          <a:lstStyle/>
          <a:p>
            <a:fld id="{00000000-1234-1234-1234-123412341234}" type="slidenum">
              <a:rPr lang="en" smtClean="0"/>
              <a:pPr/>
              <a:t>11</a:t>
            </a:fld>
            <a:endParaRPr lang="en" dirty="0"/>
          </a:p>
        </p:txBody>
      </p:sp>
      <p:sp>
        <p:nvSpPr>
          <p:cNvPr id="6"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PHASES</a:t>
            </a:r>
            <a:endParaRPr lang="en" sz="2100" dirty="0">
              <a:solidFill>
                <a:srgbClr val="FFFFFF"/>
              </a:solidFill>
              <a:latin typeface="Gotham Bold" pitchFamily="50" charset="0"/>
              <a:ea typeface="Sharp Unity Extrabold" charset="0"/>
              <a:cs typeface="Gotham Ultra"/>
            </a:endParaRPr>
          </a:p>
        </p:txBody>
      </p:sp>
      <p:sp>
        <p:nvSpPr>
          <p:cNvPr id="7" name="Rectangle 6"/>
          <p:cNvSpPr/>
          <p:nvPr/>
        </p:nvSpPr>
        <p:spPr>
          <a:xfrm>
            <a:off x="399783" y="1838419"/>
            <a:ext cx="2319325" cy="150279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9782" y="2172525"/>
            <a:ext cx="2319326" cy="523220"/>
          </a:xfrm>
          <a:prstGeom prst="rect">
            <a:avLst/>
          </a:prstGeom>
          <a:noFill/>
        </p:spPr>
        <p:txBody>
          <a:bodyPr wrap="square" rtlCol="0">
            <a:spAutoFit/>
          </a:bodyPr>
          <a:lstStyle/>
          <a:p>
            <a:pPr algn="ctr"/>
            <a:r>
              <a:rPr lang="en-US" dirty="0">
                <a:solidFill>
                  <a:srgbClr val="FFFFFF"/>
                </a:solidFill>
                <a:latin typeface="Gotham Bold" pitchFamily="50" charset="0"/>
                <a:ea typeface="Gotham Book" charset="0"/>
                <a:cs typeface="Gotham Book" charset="0"/>
              </a:rPr>
              <a:t>Persuasion</a:t>
            </a:r>
          </a:p>
          <a:p>
            <a:pPr lvl="0" algn="ctr"/>
            <a:r>
              <a:rPr lang="en-US" dirty="0">
                <a:solidFill>
                  <a:srgbClr val="FFFFFF"/>
                </a:solidFill>
                <a:latin typeface="Gotham Book" pitchFamily="50" charset="0"/>
                <a:ea typeface="Gotham Ultra" charset="0"/>
                <a:cs typeface="Gotham Ultra" charset="0"/>
              </a:rPr>
              <a:t>Start of Voter Contact</a:t>
            </a:r>
          </a:p>
        </p:txBody>
      </p:sp>
      <p:sp>
        <p:nvSpPr>
          <p:cNvPr id="9" name="Rectangle 8"/>
          <p:cNvSpPr/>
          <p:nvPr/>
        </p:nvSpPr>
        <p:spPr>
          <a:xfrm>
            <a:off x="5034789" y="1838419"/>
            <a:ext cx="1841211" cy="150279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a:off x="6876000" y="1838419"/>
            <a:ext cx="1936801" cy="1502796"/>
          </a:xfrm>
          <a:prstGeom prst="homePlate">
            <a:avLst>
              <a:gd name="adj" fmla="val 29365"/>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19108" y="2172525"/>
            <a:ext cx="2315681" cy="523220"/>
          </a:xfrm>
          <a:prstGeom prst="rect">
            <a:avLst/>
          </a:prstGeom>
          <a:noFill/>
        </p:spPr>
        <p:txBody>
          <a:bodyPr wrap="square" rtlCol="0">
            <a:spAutoFit/>
          </a:bodyPr>
          <a:lstStyle/>
          <a:p>
            <a:pPr lvl="0" algn="ctr"/>
            <a:r>
              <a:rPr lang="en-US" dirty="0">
                <a:solidFill>
                  <a:srgbClr val="FFFFFF"/>
                </a:solidFill>
                <a:latin typeface="Gotham Bold" pitchFamily="50" charset="0"/>
                <a:ea typeface="Gotham Ultra" charset="0"/>
                <a:cs typeface="Gotham Ultra" charset="0"/>
              </a:rPr>
              <a:t>EGOTV</a:t>
            </a:r>
          </a:p>
          <a:p>
            <a:pPr lvl="0" algn="ctr"/>
            <a:r>
              <a:rPr lang="en-US" dirty="0">
                <a:solidFill>
                  <a:srgbClr val="FFFFFF"/>
                </a:solidFill>
                <a:latin typeface="Gotham Book" pitchFamily="50" charset="0"/>
                <a:ea typeface="Gotham Ultra" charset="0"/>
                <a:cs typeface="Gotham Ultra" charset="0"/>
              </a:rPr>
              <a:t>Begins September 27</a:t>
            </a:r>
          </a:p>
        </p:txBody>
      </p:sp>
      <p:sp>
        <p:nvSpPr>
          <p:cNvPr id="12" name="TextBox 11"/>
          <p:cNvSpPr txBox="1"/>
          <p:nvPr/>
        </p:nvSpPr>
        <p:spPr>
          <a:xfrm>
            <a:off x="6874785" y="2172525"/>
            <a:ext cx="1615260" cy="523220"/>
          </a:xfrm>
          <a:prstGeom prst="rect">
            <a:avLst/>
          </a:prstGeom>
          <a:noFill/>
        </p:spPr>
        <p:txBody>
          <a:bodyPr wrap="square" rtlCol="0">
            <a:spAutoFit/>
          </a:bodyPr>
          <a:lstStyle/>
          <a:p>
            <a:pPr algn="ctr"/>
            <a:r>
              <a:rPr lang="en-US" dirty="0">
                <a:solidFill>
                  <a:srgbClr val="FFFFFF"/>
                </a:solidFill>
                <a:latin typeface="Gotham Bold" pitchFamily="50" charset="0"/>
                <a:ea typeface="Gotham Ultra" charset="0"/>
                <a:cs typeface="Gotham Ultra" charset="0"/>
              </a:rPr>
              <a:t>Election Day</a:t>
            </a:r>
            <a:br>
              <a:rPr lang="en-US" dirty="0">
                <a:solidFill>
                  <a:srgbClr val="FFFFFF"/>
                </a:solidFill>
                <a:latin typeface="Gotham Bold" pitchFamily="50" charset="0"/>
                <a:ea typeface="Gotham Ultra" charset="0"/>
                <a:cs typeface="Gotham Ultra" charset="0"/>
              </a:rPr>
            </a:br>
            <a:r>
              <a:rPr lang="en-US" dirty="0">
                <a:solidFill>
                  <a:srgbClr val="FFFFFF"/>
                </a:solidFill>
                <a:latin typeface="Gotham Book" pitchFamily="50" charset="0"/>
                <a:ea typeface="Gotham Ultra" charset="0"/>
                <a:cs typeface="Gotham Ultra" charset="0"/>
              </a:rPr>
              <a:t>November 6</a:t>
            </a:r>
          </a:p>
        </p:txBody>
      </p:sp>
      <p:sp>
        <p:nvSpPr>
          <p:cNvPr id="15" name="TextBox 14"/>
          <p:cNvSpPr txBox="1"/>
          <p:nvPr/>
        </p:nvSpPr>
        <p:spPr>
          <a:xfrm>
            <a:off x="5036004" y="2172525"/>
            <a:ext cx="1837567" cy="523220"/>
          </a:xfrm>
          <a:prstGeom prst="rect">
            <a:avLst/>
          </a:prstGeom>
          <a:noFill/>
        </p:spPr>
        <p:txBody>
          <a:bodyPr wrap="square" rtlCol="0">
            <a:spAutoFit/>
          </a:bodyPr>
          <a:lstStyle/>
          <a:p>
            <a:pPr lvl="0" algn="ctr"/>
            <a:r>
              <a:rPr lang="en-US" dirty="0">
                <a:solidFill>
                  <a:srgbClr val="FFFFFF"/>
                </a:solidFill>
                <a:latin typeface="Gotham Bold" pitchFamily="50" charset="0"/>
                <a:ea typeface="Gotham Book" charset="0"/>
                <a:cs typeface="Gotham Book" charset="0"/>
              </a:rPr>
              <a:t>GOTV</a:t>
            </a:r>
          </a:p>
          <a:p>
            <a:pPr algn="ctr"/>
            <a:r>
              <a:rPr lang="en-US" dirty="0">
                <a:solidFill>
                  <a:srgbClr val="FFFFFF"/>
                </a:solidFill>
                <a:latin typeface="Gotham Book" pitchFamily="50" charset="0"/>
                <a:ea typeface="Gotham Ultra" charset="0"/>
                <a:cs typeface="Gotham Ultra" charset="0"/>
              </a:rPr>
              <a:t>November 3-6</a:t>
            </a:r>
          </a:p>
        </p:txBody>
      </p:sp>
      <p:cxnSp>
        <p:nvCxnSpPr>
          <p:cNvPr id="13" name="Straight Arrow Connector 12"/>
          <p:cNvCxnSpPr/>
          <p:nvPr/>
        </p:nvCxnSpPr>
        <p:spPr>
          <a:xfrm>
            <a:off x="518400" y="3011271"/>
            <a:ext cx="7812000" cy="0"/>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flip-logo.png"/>
          <p:cNvPicPr>
            <a:picLocks noChangeAspect="1"/>
          </p:cNvPicPr>
          <p:nvPr/>
        </p:nvPicPr>
        <p:blipFill>
          <a:blip r:embed="rId3"/>
          <a:stretch>
            <a:fillRect/>
          </a:stretch>
        </p:blipFill>
        <p:spPr>
          <a:xfrm>
            <a:off x="862869" y="5310835"/>
            <a:ext cx="709898" cy="226231"/>
          </a:xfrm>
          <a:prstGeom prst="rect">
            <a:avLst/>
          </a:prstGeom>
        </p:spPr>
      </p:pic>
      <p:sp>
        <p:nvSpPr>
          <p:cNvPr id="20" name="TextBox 19"/>
          <p:cNvSpPr txBox="1"/>
          <p:nvPr/>
        </p:nvSpPr>
        <p:spPr>
          <a:xfrm>
            <a:off x="2719107" y="3347761"/>
            <a:ext cx="2315681" cy="307777"/>
          </a:xfrm>
          <a:prstGeom prst="rect">
            <a:avLst/>
          </a:prstGeom>
          <a:noFill/>
        </p:spPr>
        <p:txBody>
          <a:bodyPr wrap="square" rtlCol="0">
            <a:spAutoFit/>
          </a:bodyPr>
          <a:lstStyle/>
          <a:p>
            <a:pPr algn="ctr"/>
            <a:r>
              <a:rPr lang="en-US" dirty="0">
                <a:solidFill>
                  <a:srgbClr val="EB4951"/>
                </a:solidFill>
                <a:latin typeface="Gotham Bold" pitchFamily="50" charset="0"/>
              </a:rPr>
              <a:t>*</a:t>
            </a:r>
            <a:r>
              <a:rPr lang="en-US" dirty="0">
                <a:solidFill>
                  <a:srgbClr val="004F93"/>
                </a:solidFill>
                <a:latin typeface="Gotham Bold" pitchFamily="50" charset="0"/>
              </a:rPr>
              <a:t>Voting Begins</a:t>
            </a:r>
            <a:r>
              <a:rPr lang="en-US" dirty="0">
                <a:solidFill>
                  <a:srgbClr val="EB4951"/>
                </a:solidFill>
                <a:latin typeface="Gotham Bold" pitchFamily="50"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12</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TARGETING VOTERS IN THE GOTV UNIVERSE</a:t>
            </a:r>
            <a:endParaRPr lang="en" sz="2100" dirty="0">
              <a:solidFill>
                <a:srgbClr val="FFFFFF"/>
              </a:solidFill>
              <a:latin typeface="Gotham Bold" pitchFamily="50" charset="0"/>
              <a:ea typeface="Sharp Unity Extrabold" charset="0"/>
              <a:cs typeface="Gotham Ultra"/>
            </a:endParaRPr>
          </a:p>
        </p:txBody>
      </p:sp>
      <p:sp>
        <p:nvSpPr>
          <p:cNvPr id="4" name="TextBox 3"/>
          <p:cNvSpPr txBox="1"/>
          <p:nvPr/>
        </p:nvSpPr>
        <p:spPr>
          <a:xfrm>
            <a:off x="746150" y="914130"/>
            <a:ext cx="3226003" cy="584775"/>
          </a:xfrm>
          <a:prstGeom prst="rect">
            <a:avLst/>
          </a:prstGeom>
          <a:noFill/>
        </p:spPr>
        <p:txBody>
          <a:bodyPr wrap="square" rtlCol="0">
            <a:spAutoFit/>
          </a:bodyPr>
          <a:lstStyle/>
          <a:p>
            <a:pPr algn="ctr"/>
            <a:r>
              <a:rPr lang="en-US" sz="1600" dirty="0">
                <a:solidFill>
                  <a:srgbClr val="29ADE4"/>
                </a:solidFill>
                <a:latin typeface="Gotham Bold" pitchFamily="50" charset="0"/>
              </a:rPr>
              <a:t>PRECINCT COMMITTEEPERSON</a:t>
            </a:r>
          </a:p>
        </p:txBody>
      </p:sp>
      <p:sp>
        <p:nvSpPr>
          <p:cNvPr id="5" name="TextBox 4"/>
          <p:cNvSpPr txBox="1"/>
          <p:nvPr/>
        </p:nvSpPr>
        <p:spPr>
          <a:xfrm>
            <a:off x="5383960" y="914130"/>
            <a:ext cx="2128724" cy="338554"/>
          </a:xfrm>
          <a:prstGeom prst="rect">
            <a:avLst/>
          </a:prstGeom>
          <a:noFill/>
        </p:spPr>
        <p:txBody>
          <a:bodyPr wrap="square" rtlCol="0">
            <a:spAutoFit/>
          </a:bodyPr>
          <a:lstStyle/>
          <a:p>
            <a:pPr algn="ctr"/>
            <a:r>
              <a:rPr lang="en-US" sz="1600" dirty="0">
                <a:solidFill>
                  <a:srgbClr val="29ADE4"/>
                </a:solidFill>
                <a:latin typeface="Gotham Bold" pitchFamily="50" charset="0"/>
              </a:rPr>
              <a:t>CANDIDATE</a:t>
            </a:r>
          </a:p>
        </p:txBody>
      </p:sp>
      <p:pic>
        <p:nvPicPr>
          <p:cNvPr id="6" name="Picture 5" descr="Democrat.png"/>
          <p:cNvPicPr>
            <a:picLocks noChangeAspect="1"/>
          </p:cNvPicPr>
          <p:nvPr/>
        </p:nvPicPr>
        <p:blipFill>
          <a:blip r:embed="rId3"/>
          <a:stretch>
            <a:fillRect/>
          </a:stretch>
        </p:blipFill>
        <p:spPr>
          <a:xfrm>
            <a:off x="1728818" y="1632094"/>
            <a:ext cx="1328410" cy="3467100"/>
          </a:xfrm>
          <a:prstGeom prst="rect">
            <a:avLst/>
          </a:prstGeom>
        </p:spPr>
      </p:pic>
      <p:pic>
        <p:nvPicPr>
          <p:cNvPr id="7" name="Picture 6" descr="Swing Voter.png"/>
          <p:cNvPicPr>
            <a:picLocks noChangeAspect="1"/>
          </p:cNvPicPr>
          <p:nvPr/>
        </p:nvPicPr>
        <p:blipFill>
          <a:blip r:embed="rId4"/>
          <a:stretch>
            <a:fillRect/>
          </a:stretch>
        </p:blipFill>
        <p:spPr>
          <a:xfrm>
            <a:off x="5729588" y="1529684"/>
            <a:ext cx="1358862" cy="35621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8482452" y="5195993"/>
            <a:ext cx="661547" cy="437399"/>
          </a:xfrm>
          <a:prstGeom prst="rect">
            <a:avLst/>
          </a:prstGeom>
        </p:spPr>
        <p:txBody>
          <a:bodyPr/>
          <a:lstStyle/>
          <a:p>
            <a:fld id="{00000000-1234-1234-1234-123412341234}" type="slidenum">
              <a:rPr lang="en" smtClean="0"/>
              <a:pPr/>
              <a:t>13</a:t>
            </a:fld>
            <a:endParaRPr lang="en" dirty="0"/>
          </a:p>
        </p:txBody>
      </p:sp>
      <p:sp>
        <p:nvSpPr>
          <p:cNvPr id="3" name="TextBox 2"/>
          <p:cNvSpPr txBox="1"/>
          <p:nvPr/>
        </p:nvSpPr>
        <p:spPr>
          <a:xfrm>
            <a:off x="390525" y="914400"/>
            <a:ext cx="3514725" cy="461665"/>
          </a:xfrm>
          <a:prstGeom prst="rect">
            <a:avLst/>
          </a:prstGeom>
          <a:noFill/>
        </p:spPr>
        <p:txBody>
          <a:bodyPr wrap="square" rtlCol="0">
            <a:spAutoFit/>
          </a:bodyPr>
          <a:lstStyle/>
          <a:p>
            <a:pPr lvl="0" algn="ctr"/>
            <a:r>
              <a:rPr lang="en-US" sz="2400" dirty="0">
                <a:solidFill>
                  <a:srgbClr val="FFFFFF"/>
                </a:solidFill>
                <a:latin typeface="Gotham Bold" pitchFamily="50" charset="0"/>
                <a:ea typeface="Sharp Unity Extrabold" charset="0"/>
                <a:cs typeface="Gotham Ultra"/>
              </a:rPr>
              <a:t>CANVASSING</a:t>
            </a:r>
            <a:endParaRPr lang="en" sz="2400" dirty="0">
              <a:solidFill>
                <a:srgbClr val="FFFFFF"/>
              </a:solidFill>
              <a:latin typeface="Gotham Bold" pitchFamily="50" charset="0"/>
              <a:ea typeface="Sharp Unity Extrabold" charset="0"/>
              <a:cs typeface="Gotham Ultra"/>
            </a:endParaRPr>
          </a:p>
        </p:txBody>
      </p:sp>
      <p:sp>
        <p:nvSpPr>
          <p:cNvPr id="4" name="TextBox 3"/>
          <p:cNvSpPr txBox="1"/>
          <p:nvPr/>
        </p:nvSpPr>
        <p:spPr>
          <a:xfrm>
            <a:off x="3314699" y="2238375"/>
            <a:ext cx="5167753" cy="2123658"/>
          </a:xfrm>
          <a:prstGeom prst="rect">
            <a:avLst/>
          </a:prstGeom>
          <a:noFill/>
        </p:spPr>
        <p:txBody>
          <a:bodyPr wrap="square" rtlCol="0">
            <a:spAutoFit/>
          </a:bodyPr>
          <a:lstStyle/>
          <a:p>
            <a:pPr lvl="0"/>
            <a:r>
              <a:rPr lang="en-US" sz="2400" dirty="0">
                <a:solidFill>
                  <a:srgbClr val="FFFFFF"/>
                </a:solidFill>
                <a:latin typeface="Gotham Medium" pitchFamily="50" charset="0"/>
                <a:ea typeface="Helvetica" charset="0"/>
                <a:cs typeface="Gotham Book"/>
              </a:rPr>
              <a:t>This is the most effective field tactic you can use!</a:t>
            </a:r>
          </a:p>
          <a:p>
            <a:pPr lvl="0"/>
            <a:endParaRPr lang="en-US" sz="1200" dirty="0">
              <a:solidFill>
                <a:srgbClr val="FFFFFF"/>
              </a:solidFill>
              <a:latin typeface="Gotham Book"/>
              <a:ea typeface="Helvetica" charset="0"/>
              <a:cs typeface="Gotham Book"/>
            </a:endParaRPr>
          </a:p>
          <a:p>
            <a:pPr marL="457200" lvl="0" indent="-457200">
              <a:buClr>
                <a:schemeClr val="tx1"/>
              </a:buClr>
            </a:pPr>
            <a:r>
              <a:rPr lang="en-US" sz="2400" dirty="0">
                <a:solidFill>
                  <a:srgbClr val="FFFFFF"/>
                </a:solidFill>
                <a:latin typeface="Gotham Book"/>
                <a:ea typeface="Helvetica" charset="0"/>
                <a:cs typeface="Gotham Book"/>
              </a:rPr>
              <a:t>	Best use of volunteer time</a:t>
            </a:r>
          </a:p>
          <a:p>
            <a:pPr marL="457200" indent="-457200">
              <a:buClr>
                <a:schemeClr val="tx1"/>
              </a:buClr>
            </a:pPr>
            <a:r>
              <a:rPr lang="en-US" sz="2400" dirty="0">
                <a:solidFill>
                  <a:srgbClr val="FFFFFF"/>
                </a:solidFill>
                <a:latin typeface="Gotham Book"/>
                <a:ea typeface="Helvetica" charset="0"/>
                <a:cs typeface="Gotham Book"/>
              </a:rPr>
              <a:t>	Best conversations voters will remember</a:t>
            </a:r>
          </a:p>
        </p:txBody>
      </p:sp>
      <p:pic>
        <p:nvPicPr>
          <p:cNvPr id="7" name="Picture 6" descr="check mark_white.png"/>
          <p:cNvPicPr>
            <a:picLocks noChangeAspect="1"/>
          </p:cNvPicPr>
          <p:nvPr/>
        </p:nvPicPr>
        <p:blipFill>
          <a:blip r:embed="rId3"/>
          <a:stretch>
            <a:fillRect/>
          </a:stretch>
        </p:blipFill>
        <p:spPr>
          <a:xfrm>
            <a:off x="3510099" y="3316437"/>
            <a:ext cx="206473" cy="201984"/>
          </a:xfrm>
          <a:prstGeom prst="rect">
            <a:avLst/>
          </a:prstGeom>
        </p:spPr>
      </p:pic>
      <p:pic>
        <p:nvPicPr>
          <p:cNvPr id="9" name="Picture 8" descr="check mark_white.png"/>
          <p:cNvPicPr>
            <a:picLocks noChangeAspect="1"/>
          </p:cNvPicPr>
          <p:nvPr/>
        </p:nvPicPr>
        <p:blipFill>
          <a:blip r:embed="rId3"/>
          <a:stretch>
            <a:fillRect/>
          </a:stretch>
        </p:blipFill>
        <p:spPr>
          <a:xfrm>
            <a:off x="3510099" y="3673172"/>
            <a:ext cx="206473" cy="201984"/>
          </a:xfrm>
          <a:prstGeom prst="rect">
            <a:avLst/>
          </a:prstGeom>
        </p:spPr>
      </p:pic>
      <p:pic>
        <p:nvPicPr>
          <p:cNvPr id="10" name="Picture 9" descr="house.png"/>
          <p:cNvPicPr>
            <a:picLocks noChangeAspect="1"/>
          </p:cNvPicPr>
          <p:nvPr/>
        </p:nvPicPr>
        <p:blipFill>
          <a:blip r:embed="rId4">
            <a:lum bright="-40000"/>
          </a:blip>
          <a:stretch>
            <a:fillRect/>
          </a:stretch>
        </p:blipFill>
        <p:spPr>
          <a:xfrm>
            <a:off x="666750" y="2398395"/>
            <a:ext cx="2000250" cy="1869086"/>
          </a:xfrm>
          <a:prstGeom prst="rect">
            <a:avLst/>
          </a:prstGeom>
        </p:spPr>
      </p:pic>
      <p:pic>
        <p:nvPicPr>
          <p:cNvPr id="8" name="Picture 7" descr="flip-logo.png"/>
          <p:cNvPicPr>
            <a:picLocks noChangeAspect="1"/>
          </p:cNvPicPr>
          <p:nvPr/>
        </p:nvPicPr>
        <p:blipFill>
          <a:blip r:embed="rId5"/>
          <a:stretch>
            <a:fillRect/>
          </a:stretch>
        </p:blipFill>
        <p:spPr>
          <a:xfrm>
            <a:off x="862869" y="5310835"/>
            <a:ext cx="709898" cy="2262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14</a:t>
            </a:fld>
            <a:endParaRPr lang="en" dirty="0"/>
          </a:p>
        </p:txBody>
      </p:sp>
      <p:sp>
        <p:nvSpPr>
          <p:cNvPr id="8"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CANVASSING MECHANICS</a:t>
            </a:r>
            <a:endParaRPr lang="en" sz="2100" dirty="0">
              <a:solidFill>
                <a:srgbClr val="FFFFFF"/>
              </a:solidFill>
              <a:latin typeface="Gotham Bold" pitchFamily="50" charset="0"/>
              <a:ea typeface="Sharp Unity Extrabold" charset="0"/>
              <a:cs typeface="Gotham Ultra"/>
            </a:endParaRPr>
          </a:p>
        </p:txBody>
      </p:sp>
      <p:pic>
        <p:nvPicPr>
          <p:cNvPr id="16" name="Picture 15" descr="flip-logo.png"/>
          <p:cNvPicPr>
            <a:picLocks noChangeAspect="1"/>
          </p:cNvPicPr>
          <p:nvPr/>
        </p:nvPicPr>
        <p:blipFill>
          <a:blip r:embed="rId3"/>
          <a:stretch>
            <a:fillRect/>
          </a:stretch>
        </p:blipFill>
        <p:spPr>
          <a:xfrm>
            <a:off x="862869" y="5310835"/>
            <a:ext cx="709898" cy="226231"/>
          </a:xfrm>
          <a:prstGeom prst="rect">
            <a:avLst/>
          </a:prstGeom>
        </p:spPr>
      </p:pic>
      <p:pic>
        <p:nvPicPr>
          <p:cNvPr id="23" name="Picture 22" descr="Canvassing Mechanics.png"/>
          <p:cNvPicPr>
            <a:picLocks noChangeAspect="1"/>
          </p:cNvPicPr>
          <p:nvPr/>
        </p:nvPicPr>
        <p:blipFill>
          <a:blip r:embed="rId4"/>
          <a:stretch>
            <a:fillRect/>
          </a:stretch>
        </p:blipFill>
        <p:spPr>
          <a:xfrm>
            <a:off x="2999327" y="730597"/>
            <a:ext cx="3152026" cy="43052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15</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CONTACT RATES</a:t>
            </a:r>
            <a:endParaRPr lang="en" sz="2100" dirty="0">
              <a:solidFill>
                <a:srgbClr val="FFFFFF"/>
              </a:solidFill>
              <a:latin typeface="Gotham Bold" pitchFamily="50" charset="0"/>
              <a:ea typeface="Sharp Unity Extrabold" charset="0"/>
              <a:cs typeface="Gotham Ultra"/>
            </a:endParaRPr>
          </a:p>
        </p:txBody>
      </p:sp>
      <p:pic>
        <p:nvPicPr>
          <p:cNvPr id="8" name="Picture 7" descr="flip-logo.png"/>
          <p:cNvPicPr>
            <a:picLocks noChangeAspect="1"/>
          </p:cNvPicPr>
          <p:nvPr/>
        </p:nvPicPr>
        <p:blipFill>
          <a:blip r:embed="rId3"/>
          <a:stretch>
            <a:fillRect/>
          </a:stretch>
        </p:blipFill>
        <p:spPr>
          <a:xfrm>
            <a:off x="862869" y="5310835"/>
            <a:ext cx="709898" cy="226231"/>
          </a:xfrm>
          <a:prstGeom prst="rect">
            <a:avLst/>
          </a:prstGeom>
        </p:spPr>
      </p:pic>
      <p:pic>
        <p:nvPicPr>
          <p:cNvPr id="7" name="Picture 6" descr="Slide17.png"/>
          <p:cNvPicPr>
            <a:picLocks noChangeAspect="1"/>
          </p:cNvPicPr>
          <p:nvPr/>
        </p:nvPicPr>
        <p:blipFill>
          <a:blip r:embed="rId4"/>
          <a:stretch>
            <a:fillRect/>
          </a:stretch>
        </p:blipFill>
        <p:spPr>
          <a:xfrm>
            <a:off x="-1" y="-43890"/>
            <a:ext cx="9144000" cy="51432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16</a:t>
            </a:fld>
            <a:endParaRPr lang="en" dirty="0"/>
          </a:p>
        </p:txBody>
      </p:sp>
      <p:pic>
        <p:nvPicPr>
          <p:cNvPr id="3" name="Picture 2" descr="speaker.png"/>
          <p:cNvPicPr>
            <a:picLocks noChangeAspect="1"/>
          </p:cNvPicPr>
          <p:nvPr/>
        </p:nvPicPr>
        <p:blipFill>
          <a:blip r:embed="rId2">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Role in Voter Contact</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Voter Contact Terminology</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FFFFFF"/>
                </a:solidFill>
                <a:latin typeface="Gotham Medium" pitchFamily="50" charset="0"/>
              </a:rPr>
              <a:t>Talking to Voters</a:t>
            </a:r>
            <a:endParaRPr lang="en-US" dirty="0">
              <a:solidFill>
                <a:srgbClr val="FFFFFF"/>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Making Vote Plans</a:t>
            </a:r>
            <a:endParaRPr lang="en-US" dirty="0">
              <a:solidFill>
                <a:srgbClr val="004F93"/>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Connecting Voter Contact and Data</a:t>
            </a:r>
            <a:endParaRPr lang="en-US" dirty="0">
              <a:solidFill>
                <a:srgbClr val="004F93"/>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17</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GOTV CONVERSATIONS RESULT IN TURNOUT</a:t>
            </a:r>
            <a:endParaRPr lang="en" sz="2100" dirty="0">
              <a:solidFill>
                <a:srgbClr val="FFFFFF"/>
              </a:solidFill>
              <a:latin typeface="Gotham Bold" pitchFamily="50" charset="0"/>
              <a:ea typeface="Sharp Unity Extrabold" charset="0"/>
              <a:cs typeface="Gotham Ultra"/>
            </a:endParaRPr>
          </a:p>
        </p:txBody>
      </p:sp>
      <p:pic>
        <p:nvPicPr>
          <p:cNvPr id="4" name="Picture 2" descr="C:\Users\Bianca\Box Sync\Desktop\National Democratic Training Committee\FLIP\Decks\Voter Contact\GOTV Conversations Result in Turnout.png"/>
          <p:cNvPicPr>
            <a:picLocks noChangeAspect="1" noChangeArrowheads="1"/>
          </p:cNvPicPr>
          <p:nvPr/>
        </p:nvPicPr>
        <p:blipFill>
          <a:blip r:embed="rId3"/>
          <a:stretch>
            <a:fillRect/>
          </a:stretch>
        </p:blipFill>
        <p:spPr bwMode="auto">
          <a:xfrm>
            <a:off x="3029843" y="819368"/>
            <a:ext cx="3297809" cy="4222823"/>
          </a:xfrm>
          <a:prstGeom prst="rect">
            <a:avLst/>
          </a:prstGeom>
          <a:noFill/>
        </p:spPr>
      </p:pic>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
        <p:nvSpPr>
          <p:cNvPr id="6" name="L-Shape 5"/>
          <p:cNvSpPr/>
          <p:nvPr/>
        </p:nvSpPr>
        <p:spPr>
          <a:xfrm rot="20110596">
            <a:off x="5498510" y="2759593"/>
            <a:ext cx="219476" cy="99762"/>
          </a:xfrm>
          <a:prstGeom prst="corner">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18</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GOTV CONVERSATION FLOW</a:t>
            </a:r>
            <a:endParaRPr lang="en" sz="2100" dirty="0">
              <a:solidFill>
                <a:srgbClr val="FFFFFF"/>
              </a:solidFill>
              <a:latin typeface="Gotham Bold" pitchFamily="50" charset="0"/>
              <a:ea typeface="Sharp Unity Extrabold" charset="0"/>
              <a:cs typeface="Gotham Ultra"/>
            </a:endParaRPr>
          </a:p>
        </p:txBody>
      </p:sp>
      <p:sp>
        <p:nvSpPr>
          <p:cNvPr id="4" name="Rectangle 3"/>
          <p:cNvSpPr/>
          <p:nvPr/>
        </p:nvSpPr>
        <p:spPr>
          <a:xfrm>
            <a:off x="2753747" y="1212166"/>
            <a:ext cx="3632437" cy="690328"/>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Introduce Yourself</a:t>
            </a:r>
            <a:endParaRPr lang="en-US" sz="1800" dirty="0">
              <a:solidFill>
                <a:srgbClr val="FFFFFF"/>
              </a:solidFill>
              <a:latin typeface="Gotham Medium" pitchFamily="50" charset="0"/>
              <a:ea typeface="Gotham Book" charset="0"/>
              <a:cs typeface="Gotham Book" charset="0"/>
            </a:endParaRPr>
          </a:p>
        </p:txBody>
      </p:sp>
      <p:sp>
        <p:nvSpPr>
          <p:cNvPr id="5" name="Rectangle 4"/>
          <p:cNvSpPr/>
          <p:nvPr/>
        </p:nvSpPr>
        <p:spPr>
          <a:xfrm>
            <a:off x="2753747" y="2087360"/>
            <a:ext cx="3632437" cy="702533"/>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Confirm Support</a:t>
            </a:r>
            <a:endParaRPr lang="en-US" sz="1800" dirty="0">
              <a:solidFill>
                <a:srgbClr val="FFFFFF"/>
              </a:solidFill>
              <a:latin typeface="Gotham Medium" pitchFamily="50" charset="0"/>
              <a:ea typeface="Gotham Book" charset="0"/>
              <a:cs typeface="Gotham Book" charset="0"/>
            </a:endParaRPr>
          </a:p>
        </p:txBody>
      </p:sp>
      <p:sp>
        <p:nvSpPr>
          <p:cNvPr id="6" name="Rectangle 5"/>
          <p:cNvSpPr/>
          <p:nvPr/>
        </p:nvSpPr>
        <p:spPr>
          <a:xfrm>
            <a:off x="2753747" y="2974759"/>
            <a:ext cx="3632437" cy="702533"/>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Encourage and Motivate</a:t>
            </a:r>
            <a:endParaRPr lang="en-US" sz="1800" dirty="0">
              <a:solidFill>
                <a:srgbClr val="FFFFFF"/>
              </a:solidFill>
              <a:latin typeface="Gotham Medium" pitchFamily="50" charset="0"/>
              <a:ea typeface="Gotham Ultra" charset="0"/>
              <a:cs typeface="Gotham Ultra" charset="0"/>
            </a:endParaRPr>
          </a:p>
        </p:txBody>
      </p:sp>
      <p:sp>
        <p:nvSpPr>
          <p:cNvPr id="10" name="Rectangle 9"/>
          <p:cNvSpPr/>
          <p:nvPr/>
        </p:nvSpPr>
        <p:spPr>
          <a:xfrm>
            <a:off x="2753747" y="3862158"/>
            <a:ext cx="3632437" cy="702533"/>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Make a Plan</a:t>
            </a:r>
            <a:endParaRPr lang="en-US" sz="1800" dirty="0">
              <a:solidFill>
                <a:srgbClr val="FFFFFF"/>
              </a:solidFill>
              <a:latin typeface="Gotham Medium" pitchFamily="50" charset="0"/>
              <a:ea typeface="Gotham Ultra" charset="0"/>
              <a:cs typeface="Gotham Ultra" charset="0"/>
            </a:endParaRPr>
          </a:p>
        </p:txBody>
      </p:sp>
      <p:pic>
        <p:nvPicPr>
          <p:cNvPr id="8" name="Picture 7"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19</a:t>
            </a:fld>
            <a:endParaRPr lang="en" dirty="0"/>
          </a:p>
        </p:txBody>
      </p:sp>
      <p:pic>
        <p:nvPicPr>
          <p:cNvPr id="3" name="Picture 2" descr="speaker.png"/>
          <p:cNvPicPr>
            <a:picLocks noChangeAspect="1"/>
          </p:cNvPicPr>
          <p:nvPr/>
        </p:nvPicPr>
        <p:blipFill>
          <a:blip r:embed="rId3">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Role in Voter Contact</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Voter Contact Terminology</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Talking to Voters</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latin typeface="Gotham Medium" pitchFamily="50" charset="0"/>
              </a:rPr>
              <a:t>Making Vote Plans</a:t>
            </a:r>
            <a:endParaRPr lang="en-US" dirty="0">
              <a:solidFill>
                <a:srgbClr val="FFFFFF"/>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Connecting Voter Contact and Data</a:t>
            </a:r>
            <a:endParaRPr lang="en-US" dirty="0">
              <a:solidFill>
                <a:srgbClr val="004F93"/>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2</a:t>
            </a:fld>
            <a:endParaRPr lang="en" dirty="0"/>
          </a:p>
        </p:txBody>
      </p:sp>
      <p:sp>
        <p:nvSpPr>
          <p:cNvPr id="3" name="TextBox 2"/>
          <p:cNvSpPr txBox="1"/>
          <p:nvPr/>
        </p:nvSpPr>
        <p:spPr>
          <a:xfrm>
            <a:off x="1" y="1533525"/>
            <a:ext cx="9143998" cy="769441"/>
          </a:xfrm>
          <a:prstGeom prst="rect">
            <a:avLst/>
          </a:prstGeom>
          <a:noFill/>
        </p:spPr>
        <p:txBody>
          <a:bodyPr wrap="square" rtlCol="0">
            <a:spAutoFit/>
          </a:bodyPr>
          <a:lstStyle/>
          <a:p>
            <a:pPr lvl="0" algn="ctr"/>
            <a:r>
              <a:rPr lang="en-US" sz="4400" dirty="0">
                <a:solidFill>
                  <a:srgbClr val="FFFFFF"/>
                </a:solidFill>
                <a:latin typeface="Gotham Bold" pitchFamily="50" charset="0"/>
                <a:ea typeface="Sharp Unity Extrabold" charset="0"/>
                <a:cs typeface="Gotham Ultra"/>
              </a:rPr>
              <a:t>VOTER CONTACT</a:t>
            </a:r>
          </a:p>
        </p:txBody>
      </p:sp>
      <p:sp>
        <p:nvSpPr>
          <p:cNvPr id="4" name="Rectangle 3"/>
          <p:cNvSpPr/>
          <p:nvPr/>
        </p:nvSpPr>
        <p:spPr>
          <a:xfrm>
            <a:off x="2386013" y="2520316"/>
            <a:ext cx="4371975" cy="45719"/>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6" name="Picture 5"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20</a:t>
            </a:fld>
            <a:endParaRPr lang="en" dirty="0"/>
          </a:p>
        </p:txBody>
      </p:sp>
      <p:sp>
        <p:nvSpPr>
          <p:cNvPr id="3" name="TextBox 2"/>
          <p:cNvSpPr txBox="1"/>
          <p:nvPr/>
        </p:nvSpPr>
        <p:spPr>
          <a:xfrm>
            <a:off x="2625469" y="1891740"/>
            <a:ext cx="4968971" cy="338554"/>
          </a:xfrm>
          <a:prstGeom prst="rect">
            <a:avLst/>
          </a:prstGeom>
          <a:solidFill>
            <a:srgbClr val="FFFFFF"/>
          </a:solidFill>
        </p:spPr>
        <p:txBody>
          <a:bodyPr wrap="square" rtlCol="0">
            <a:spAutoFit/>
          </a:bodyPr>
          <a:lstStyle/>
          <a:p>
            <a:r>
              <a:rPr lang="en-US" sz="1600" dirty="0">
                <a:solidFill>
                  <a:srgbClr val="004F93"/>
                </a:solidFill>
                <a:latin typeface="Gotham Book" charset="0"/>
                <a:ea typeface="Gotham Book" charset="0"/>
                <a:cs typeface="Gotham Book" charset="0"/>
              </a:rPr>
              <a:t>Voting is </a:t>
            </a:r>
            <a:r>
              <a:rPr lang="en-US" sz="1600" dirty="0">
                <a:solidFill>
                  <a:srgbClr val="004F93"/>
                </a:solidFill>
                <a:latin typeface="Gotham Bold" pitchFamily="50" charset="0"/>
                <a:ea typeface="Gotham Ultra" charset="0"/>
                <a:cs typeface="Gotham Ultra" charset="0"/>
              </a:rPr>
              <a:t>easy!</a:t>
            </a:r>
            <a:endParaRPr lang="en-US" sz="1600" dirty="0">
              <a:solidFill>
                <a:srgbClr val="004F93"/>
              </a:solidFill>
              <a:latin typeface="Gotham Bold" pitchFamily="50" charset="0"/>
              <a:ea typeface="Gotham Book" charset="0"/>
              <a:cs typeface="Gotham Book" charset="0"/>
            </a:endParaRPr>
          </a:p>
        </p:txBody>
      </p:sp>
      <p:sp>
        <p:nvSpPr>
          <p:cNvPr id="4" name="TextBox 3"/>
          <p:cNvSpPr txBox="1"/>
          <p:nvPr/>
        </p:nvSpPr>
        <p:spPr>
          <a:xfrm>
            <a:off x="2625469" y="2381105"/>
            <a:ext cx="4968971" cy="338554"/>
          </a:xfrm>
          <a:prstGeom prst="rect">
            <a:avLst/>
          </a:prstGeom>
          <a:solidFill>
            <a:srgbClr val="FFFFFF"/>
          </a:solidFill>
        </p:spPr>
        <p:txBody>
          <a:bodyPr wrap="square" rtlCol="0">
            <a:spAutoFit/>
          </a:bodyPr>
          <a:lstStyle/>
          <a:p>
            <a:r>
              <a:rPr lang="en-US" sz="1600" dirty="0">
                <a:solidFill>
                  <a:srgbClr val="004F93"/>
                </a:solidFill>
                <a:latin typeface="Gotham Book" charset="0"/>
                <a:ea typeface="Gotham Book" charset="0"/>
                <a:cs typeface="Gotham Book" charset="0"/>
              </a:rPr>
              <a:t>Your </a:t>
            </a:r>
            <a:r>
              <a:rPr lang="en-US" sz="1600" dirty="0">
                <a:solidFill>
                  <a:srgbClr val="004F93"/>
                </a:solidFill>
                <a:latin typeface="Gotham Bold" pitchFamily="50" charset="0"/>
                <a:ea typeface="Gotham Ultra" charset="0"/>
                <a:cs typeface="Gotham Ultra" charset="0"/>
              </a:rPr>
              <a:t>voting location </a:t>
            </a:r>
            <a:r>
              <a:rPr lang="en-US" sz="1600" dirty="0">
                <a:solidFill>
                  <a:srgbClr val="004F93"/>
                </a:solidFill>
                <a:latin typeface="Gotham Book" charset="0"/>
                <a:ea typeface="Gotham Book" charset="0"/>
                <a:cs typeface="Gotham Book" charset="0"/>
              </a:rPr>
              <a:t>is [LOCATION]</a:t>
            </a:r>
          </a:p>
        </p:txBody>
      </p:sp>
      <p:sp>
        <p:nvSpPr>
          <p:cNvPr id="6" name="TextBox 5"/>
          <p:cNvSpPr txBox="1"/>
          <p:nvPr/>
        </p:nvSpPr>
        <p:spPr>
          <a:xfrm>
            <a:off x="2625468" y="3450598"/>
            <a:ext cx="4968971" cy="338554"/>
          </a:xfrm>
          <a:prstGeom prst="rect">
            <a:avLst/>
          </a:prstGeom>
          <a:solidFill>
            <a:srgbClr val="FFFFFF"/>
          </a:solidFill>
          <a:ln>
            <a:noFill/>
          </a:ln>
        </p:spPr>
        <p:txBody>
          <a:bodyPr wrap="square" rtlCol="0">
            <a:spAutoFit/>
          </a:bodyPr>
          <a:lstStyle/>
          <a:p>
            <a:r>
              <a:rPr lang="en-US" sz="1600" dirty="0">
                <a:solidFill>
                  <a:srgbClr val="004F93"/>
                </a:solidFill>
                <a:latin typeface="Gotham Bold" pitchFamily="50" charset="0"/>
                <a:ea typeface="Gotham Ultra" charset="0"/>
                <a:cs typeface="Gotham Ultra" charset="0"/>
              </a:rPr>
              <a:t>Polls are open from </a:t>
            </a:r>
            <a:r>
              <a:rPr lang="en-US" sz="1600" dirty="0">
                <a:solidFill>
                  <a:srgbClr val="004F93"/>
                </a:solidFill>
                <a:latin typeface="Gotham Book" charset="0"/>
                <a:ea typeface="Gotham Book" charset="0"/>
                <a:cs typeface="Gotham Book" charset="0"/>
              </a:rPr>
              <a:t>[TIME to TIME]</a:t>
            </a:r>
          </a:p>
        </p:txBody>
      </p:sp>
      <p:sp>
        <p:nvSpPr>
          <p:cNvPr id="7" name="TextBox 6"/>
          <p:cNvSpPr txBox="1"/>
          <p:nvPr/>
        </p:nvSpPr>
        <p:spPr>
          <a:xfrm>
            <a:off x="2625466" y="2908307"/>
            <a:ext cx="4968971" cy="323165"/>
          </a:xfrm>
          <a:prstGeom prst="rect">
            <a:avLst/>
          </a:prstGeom>
          <a:solidFill>
            <a:srgbClr val="FFFFFF"/>
          </a:solidFill>
        </p:spPr>
        <p:txBody>
          <a:bodyPr wrap="square" rtlCol="0">
            <a:spAutoFit/>
          </a:bodyPr>
          <a:lstStyle/>
          <a:p>
            <a:r>
              <a:rPr lang="en-US" sz="1500" dirty="0">
                <a:solidFill>
                  <a:srgbClr val="004F93"/>
                </a:solidFill>
                <a:latin typeface="Gotham Bold" pitchFamily="50" charset="0"/>
                <a:ea typeface="Gotham Ultra" charset="0"/>
                <a:cs typeface="Gotham Ultra" charset="0"/>
              </a:rPr>
              <a:t>All you need </a:t>
            </a:r>
            <a:r>
              <a:rPr lang="en-US" sz="1500" dirty="0">
                <a:solidFill>
                  <a:srgbClr val="004F93"/>
                </a:solidFill>
                <a:latin typeface="Gotham Book" charset="0"/>
                <a:ea typeface="Gotham Book" charset="0"/>
                <a:cs typeface="Gotham Book" charset="0"/>
              </a:rPr>
              <a:t>to do to vote is [REQUIREMENTS]</a:t>
            </a:r>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EDUCATING VOTERS</a:t>
            </a:r>
            <a:endParaRPr lang="en" sz="2100" dirty="0">
              <a:solidFill>
                <a:srgbClr val="FFFFFF"/>
              </a:solidFill>
              <a:latin typeface="Gotham Bold" pitchFamily="50" charset="0"/>
              <a:ea typeface="Sharp Unity Extrabold" charset="0"/>
              <a:cs typeface="Gotham Ultra"/>
            </a:endParaRPr>
          </a:p>
        </p:txBody>
      </p:sp>
      <p:pic>
        <p:nvPicPr>
          <p:cNvPr id="9" name="Picture 8" descr="check mark with box (2).png"/>
          <p:cNvPicPr>
            <a:picLocks noChangeAspect="1"/>
          </p:cNvPicPr>
          <p:nvPr/>
        </p:nvPicPr>
        <p:blipFill>
          <a:blip r:embed="rId3"/>
          <a:srcRect l="12761" t="10323" r="9265" b="12652"/>
          <a:stretch>
            <a:fillRect/>
          </a:stretch>
        </p:blipFill>
        <p:spPr>
          <a:xfrm>
            <a:off x="2239905" y="1891740"/>
            <a:ext cx="344616" cy="333375"/>
          </a:xfrm>
          <a:prstGeom prst="rect">
            <a:avLst/>
          </a:prstGeom>
        </p:spPr>
      </p:pic>
      <p:pic>
        <p:nvPicPr>
          <p:cNvPr id="10" name="Picture 9" descr="check mark with box (2).png"/>
          <p:cNvPicPr>
            <a:picLocks noChangeAspect="1"/>
          </p:cNvPicPr>
          <p:nvPr/>
        </p:nvPicPr>
        <p:blipFill>
          <a:blip r:embed="rId3"/>
          <a:srcRect l="12761" t="10323" r="9265" b="12652"/>
          <a:stretch>
            <a:fillRect/>
          </a:stretch>
        </p:blipFill>
        <p:spPr>
          <a:xfrm>
            <a:off x="2244474" y="2377515"/>
            <a:ext cx="344616" cy="333375"/>
          </a:xfrm>
          <a:prstGeom prst="rect">
            <a:avLst/>
          </a:prstGeom>
        </p:spPr>
      </p:pic>
      <p:pic>
        <p:nvPicPr>
          <p:cNvPr id="11" name="Picture 10" descr="check mark with box (2).png"/>
          <p:cNvPicPr>
            <a:picLocks noChangeAspect="1"/>
          </p:cNvPicPr>
          <p:nvPr/>
        </p:nvPicPr>
        <p:blipFill>
          <a:blip r:embed="rId3"/>
          <a:srcRect l="12761" t="10323" r="9265" b="12652"/>
          <a:stretch>
            <a:fillRect/>
          </a:stretch>
        </p:blipFill>
        <p:spPr>
          <a:xfrm>
            <a:off x="2244474" y="2908307"/>
            <a:ext cx="344616" cy="333375"/>
          </a:xfrm>
          <a:prstGeom prst="rect">
            <a:avLst/>
          </a:prstGeom>
        </p:spPr>
      </p:pic>
      <p:pic>
        <p:nvPicPr>
          <p:cNvPr id="13" name="Picture 12" descr="check mark with box (2).png"/>
          <p:cNvPicPr>
            <a:picLocks noChangeAspect="1"/>
          </p:cNvPicPr>
          <p:nvPr/>
        </p:nvPicPr>
        <p:blipFill>
          <a:blip r:embed="rId3"/>
          <a:srcRect l="12761" t="10323" r="9265" b="12652"/>
          <a:stretch>
            <a:fillRect/>
          </a:stretch>
        </p:blipFill>
        <p:spPr>
          <a:xfrm>
            <a:off x="2239905" y="3442351"/>
            <a:ext cx="344616" cy="333375"/>
          </a:xfrm>
          <a:prstGeom prst="rect">
            <a:avLst/>
          </a:prstGeom>
        </p:spPr>
      </p:pic>
      <p:pic>
        <p:nvPicPr>
          <p:cNvPr id="14" name="Picture 13"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gan 1.png"/>
          <p:cNvPicPr>
            <a:picLocks noChangeAspect="1"/>
          </p:cNvPicPr>
          <p:nvPr/>
        </p:nvPicPr>
        <p:blipFill>
          <a:blip r:embed="rId3"/>
          <a:stretch>
            <a:fillRect/>
          </a:stretch>
        </p:blipFill>
        <p:spPr>
          <a:xfrm flipH="1">
            <a:off x="2788694" y="2125503"/>
            <a:ext cx="1110765" cy="2981527"/>
          </a:xfrm>
          <a:prstGeom prst="rect">
            <a:avLst/>
          </a:prstGeom>
        </p:spPr>
      </p:pic>
      <p:sp>
        <p:nvSpPr>
          <p:cNvPr id="2" name="Slide Number Placeholder 1"/>
          <p:cNvSpPr>
            <a:spLocks noGrp="1"/>
          </p:cNvSpPr>
          <p:nvPr>
            <p:ph type="sldNum" idx="12"/>
          </p:nvPr>
        </p:nvSpPr>
        <p:spPr/>
        <p:txBody>
          <a:bodyPr/>
          <a:lstStyle/>
          <a:p>
            <a:fld id="{00000000-1234-1234-1234-123412341234}" type="slidenum">
              <a:rPr lang="en" smtClean="0"/>
              <a:pPr/>
              <a:t>21</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 VOTE PLAN</a:t>
            </a:r>
            <a:endParaRPr lang="en" sz="2100" dirty="0">
              <a:solidFill>
                <a:srgbClr val="FFFFFF"/>
              </a:solidFill>
              <a:latin typeface="Gotham Bold" pitchFamily="50" charset="0"/>
              <a:ea typeface="Sharp Unity Extrabold" charset="0"/>
              <a:cs typeface="Gotham Ultra"/>
            </a:endParaRPr>
          </a:p>
        </p:txBody>
      </p:sp>
      <p:pic>
        <p:nvPicPr>
          <p:cNvPr id="7" name="Picture 6" descr="telling man2.png"/>
          <p:cNvPicPr>
            <a:picLocks noChangeAspect="1"/>
          </p:cNvPicPr>
          <p:nvPr/>
        </p:nvPicPr>
        <p:blipFill>
          <a:blip r:embed="rId4"/>
          <a:stretch>
            <a:fillRect/>
          </a:stretch>
        </p:blipFill>
        <p:spPr>
          <a:xfrm>
            <a:off x="4451862" y="1937396"/>
            <a:ext cx="1425514" cy="3162319"/>
          </a:xfrm>
          <a:prstGeom prst="rect">
            <a:avLst/>
          </a:prstGeom>
        </p:spPr>
      </p:pic>
      <p:sp>
        <p:nvSpPr>
          <p:cNvPr id="9" name="Rounded Rectangular Callout 8"/>
          <p:cNvSpPr/>
          <p:nvPr/>
        </p:nvSpPr>
        <p:spPr>
          <a:xfrm>
            <a:off x="6203290" y="1040362"/>
            <a:ext cx="1928397" cy="1616609"/>
          </a:xfrm>
          <a:prstGeom prst="wedgeRoundRectCallout">
            <a:avLst>
              <a:gd name="adj1" fmla="val -65226"/>
              <a:gd name="adj2" fmla="val 43675"/>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642128" y="1159901"/>
            <a:ext cx="2314814" cy="965602"/>
          </a:xfrm>
          <a:prstGeom prst="wedgeRoundRectCallout">
            <a:avLst>
              <a:gd name="adj1" fmla="val 46330"/>
              <a:gd name="adj2" fmla="val 96604"/>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F93"/>
                </a:solidFill>
                <a:latin typeface="Gotham Bold" pitchFamily="50" charset="0"/>
              </a:rPr>
              <a:t>I’ve been talking to our neighbors, and everyone is voting!</a:t>
            </a:r>
          </a:p>
        </p:txBody>
      </p:sp>
      <p:pic>
        <p:nvPicPr>
          <p:cNvPr id="13" name="Picture 12" descr="flip-logo.png"/>
          <p:cNvPicPr>
            <a:picLocks noChangeAspect="1"/>
          </p:cNvPicPr>
          <p:nvPr/>
        </p:nvPicPr>
        <p:blipFill>
          <a:blip r:embed="rId5"/>
          <a:stretch>
            <a:fillRect/>
          </a:stretch>
        </p:blipFill>
        <p:spPr>
          <a:xfrm>
            <a:off x="862869" y="5310835"/>
            <a:ext cx="709898" cy="226231"/>
          </a:xfrm>
          <a:prstGeom prst="rect">
            <a:avLst/>
          </a:prstGeom>
        </p:spPr>
      </p:pic>
      <p:pic>
        <p:nvPicPr>
          <p:cNvPr id="20" name="Picture 19" descr="voter.png"/>
          <p:cNvPicPr>
            <a:picLocks noChangeAspect="1"/>
          </p:cNvPicPr>
          <p:nvPr/>
        </p:nvPicPr>
        <p:blipFill>
          <a:blip r:embed="rId6"/>
          <a:stretch>
            <a:fillRect/>
          </a:stretch>
        </p:blipFill>
        <p:spPr>
          <a:xfrm>
            <a:off x="6423586" y="1181846"/>
            <a:ext cx="1510590" cy="13653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22</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 VOTE PLAN</a:t>
            </a:r>
            <a:endParaRPr lang="en" sz="2100" dirty="0">
              <a:solidFill>
                <a:srgbClr val="FFFFFF"/>
              </a:solidFill>
              <a:latin typeface="Gotham Bold" pitchFamily="50" charset="0"/>
              <a:ea typeface="Sharp Unity Extrabold" charset="0"/>
              <a:cs typeface="Gotham Ultra"/>
            </a:endParaRPr>
          </a:p>
        </p:txBody>
      </p:sp>
      <p:pic>
        <p:nvPicPr>
          <p:cNvPr id="4" name="Picture 3" descr="Making a Vote Plan.png"/>
          <p:cNvPicPr>
            <a:picLocks noChangeAspect="1"/>
          </p:cNvPicPr>
          <p:nvPr/>
        </p:nvPicPr>
        <p:blipFill>
          <a:blip r:embed="rId3"/>
          <a:stretch>
            <a:fillRect/>
          </a:stretch>
        </p:blipFill>
        <p:spPr>
          <a:xfrm>
            <a:off x="2415092" y="910036"/>
            <a:ext cx="4496185" cy="4205491"/>
          </a:xfrm>
          <a:prstGeom prst="rect">
            <a:avLst/>
          </a:prstGeom>
        </p:spPr>
      </p:pic>
      <p:sp>
        <p:nvSpPr>
          <p:cNvPr id="6" name="Rounded Rectangular Callout 5"/>
          <p:cNvSpPr/>
          <p:nvPr/>
        </p:nvSpPr>
        <p:spPr>
          <a:xfrm>
            <a:off x="4270492" y="2348178"/>
            <a:ext cx="2766730" cy="790051"/>
          </a:xfrm>
          <a:prstGeom prst="wedgeRoundRectCallout">
            <a:avLst>
              <a:gd name="adj1" fmla="val -21822"/>
              <a:gd name="adj2" fmla="val 79331"/>
              <a:gd name="adj3" fmla="val 16667"/>
            </a:avLst>
          </a:prstGeom>
          <a:solidFill>
            <a:srgbClr val="1F9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8738" y="2465221"/>
            <a:ext cx="2494483" cy="523220"/>
          </a:xfrm>
          <a:prstGeom prst="rect">
            <a:avLst/>
          </a:prstGeom>
          <a:noFill/>
        </p:spPr>
        <p:txBody>
          <a:bodyPr wrap="square" rtlCol="0">
            <a:spAutoFit/>
          </a:bodyPr>
          <a:lstStyle/>
          <a:p>
            <a:r>
              <a:rPr lang="en-US" dirty="0">
                <a:solidFill>
                  <a:srgbClr val="FFFFFF"/>
                </a:solidFill>
                <a:latin typeface="Gotham Medium" pitchFamily="50" charset="0"/>
              </a:rPr>
              <a:t>Do you know where your polling location is?</a:t>
            </a:r>
          </a:p>
        </p:txBody>
      </p:sp>
      <p:pic>
        <p:nvPicPr>
          <p:cNvPr id="7" name="Picture 6"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23</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 VOTE PLAN</a:t>
            </a:r>
            <a:endParaRPr lang="en" sz="2100" dirty="0">
              <a:solidFill>
                <a:srgbClr val="FFFFFF"/>
              </a:solidFill>
              <a:latin typeface="Gotham Bold" pitchFamily="50" charset="0"/>
              <a:ea typeface="Sharp Unity Extrabold" charset="0"/>
              <a:cs typeface="Gotham Ultra"/>
            </a:endParaRPr>
          </a:p>
        </p:txBody>
      </p:sp>
      <p:sp>
        <p:nvSpPr>
          <p:cNvPr id="5" name="Rounded Rectangular Callout 4"/>
          <p:cNvSpPr/>
          <p:nvPr/>
        </p:nvSpPr>
        <p:spPr>
          <a:xfrm>
            <a:off x="841237" y="1199691"/>
            <a:ext cx="3364992" cy="1058382"/>
          </a:xfrm>
          <a:prstGeom prst="wedgeRoundRectCallout">
            <a:avLst>
              <a:gd name="adj1" fmla="val -616"/>
              <a:gd name="adj2" fmla="val 74024"/>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31437" y="1324665"/>
            <a:ext cx="2969968" cy="830997"/>
          </a:xfrm>
          <a:prstGeom prst="rect">
            <a:avLst/>
          </a:prstGeom>
          <a:noFill/>
        </p:spPr>
        <p:txBody>
          <a:bodyPr wrap="square" rtlCol="0">
            <a:spAutoFit/>
          </a:bodyPr>
          <a:lstStyle/>
          <a:p>
            <a:r>
              <a:rPr lang="en-US" sz="1600" dirty="0">
                <a:solidFill>
                  <a:srgbClr val="004F93"/>
                </a:solidFill>
                <a:latin typeface="Gotham Medium" pitchFamily="50" charset="0"/>
              </a:rPr>
              <a:t>What day and time are you planning to go during early voting?</a:t>
            </a:r>
          </a:p>
        </p:txBody>
      </p:sp>
      <p:pic>
        <p:nvPicPr>
          <p:cNvPr id="10" name="Picture 9" descr="what time.png"/>
          <p:cNvPicPr>
            <a:picLocks noChangeAspect="1"/>
          </p:cNvPicPr>
          <p:nvPr/>
        </p:nvPicPr>
        <p:blipFill>
          <a:blip r:embed="rId3"/>
          <a:stretch>
            <a:fillRect/>
          </a:stretch>
        </p:blipFill>
        <p:spPr>
          <a:xfrm>
            <a:off x="3216350" y="2355492"/>
            <a:ext cx="2783815" cy="2743199"/>
          </a:xfrm>
          <a:prstGeom prst="rect">
            <a:avLst/>
          </a:prstGeom>
        </p:spPr>
      </p:pic>
      <p:pic>
        <p:nvPicPr>
          <p:cNvPr id="11" name="Picture 10" descr="flip-logo.png"/>
          <p:cNvPicPr>
            <a:picLocks noChangeAspect="1"/>
          </p:cNvPicPr>
          <p:nvPr/>
        </p:nvPicPr>
        <p:blipFill>
          <a:blip r:embed="rId4"/>
          <a:stretch>
            <a:fillRect/>
          </a:stretch>
        </p:blipFill>
        <p:spPr>
          <a:xfrm>
            <a:off x="862869" y="5310835"/>
            <a:ext cx="709898" cy="226231"/>
          </a:xfrm>
          <a:prstGeom prst="rect">
            <a:avLst/>
          </a:prstGeom>
        </p:spPr>
      </p:pic>
      <p:sp>
        <p:nvSpPr>
          <p:cNvPr id="12" name="Rounded Rectangular Callout 11"/>
          <p:cNvSpPr/>
          <p:nvPr/>
        </p:nvSpPr>
        <p:spPr>
          <a:xfrm>
            <a:off x="5111496" y="885139"/>
            <a:ext cx="2727223" cy="1372933"/>
          </a:xfrm>
          <a:prstGeom prst="wedgeRoundRectCallout">
            <a:avLst>
              <a:gd name="adj1" fmla="val 1123"/>
              <a:gd name="adj2" fmla="val 72641"/>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4929 [Converted].png"/>
          <p:cNvPicPr>
            <a:picLocks noChangeAspect="1"/>
          </p:cNvPicPr>
          <p:nvPr/>
        </p:nvPicPr>
        <p:blipFill>
          <a:blip r:embed="rId5"/>
          <a:stretch>
            <a:fillRect/>
          </a:stretch>
        </p:blipFill>
        <p:spPr>
          <a:xfrm>
            <a:off x="5315800" y="1052225"/>
            <a:ext cx="1076225" cy="1040538"/>
          </a:xfrm>
          <a:prstGeom prst="rect">
            <a:avLst/>
          </a:prstGeom>
        </p:spPr>
      </p:pic>
      <p:sp>
        <p:nvSpPr>
          <p:cNvPr id="14" name="TextBox 13"/>
          <p:cNvSpPr txBox="1"/>
          <p:nvPr/>
        </p:nvSpPr>
        <p:spPr>
          <a:xfrm>
            <a:off x="6422750" y="1228951"/>
            <a:ext cx="1415969" cy="646331"/>
          </a:xfrm>
          <a:prstGeom prst="rect">
            <a:avLst/>
          </a:prstGeom>
          <a:noFill/>
        </p:spPr>
        <p:txBody>
          <a:bodyPr wrap="square" rtlCol="0">
            <a:spAutoFit/>
          </a:bodyPr>
          <a:lstStyle/>
          <a:p>
            <a:r>
              <a:rPr lang="en-US" altLang="zh-TW" sz="3600" dirty="0">
                <a:latin typeface="Rift Bold" pitchFamily="50" charset="0"/>
              </a:rPr>
              <a:t>9:00</a:t>
            </a:r>
            <a:r>
              <a:rPr lang="zh-TW" altLang="en-US" sz="3600" dirty="0">
                <a:latin typeface="Rift Bold" pitchFamily="50" charset="0"/>
              </a:rPr>
              <a:t> </a:t>
            </a:r>
            <a:r>
              <a:rPr lang="en-US" altLang="zh-TW" sz="3600" dirty="0">
                <a:latin typeface="Rift Bold" pitchFamily="50" charset="0"/>
              </a:rPr>
              <a:t>AM</a:t>
            </a:r>
            <a:endParaRPr lang="en-US" sz="3600" dirty="0">
              <a:latin typeface="Rift Bold" pitchFamily="50"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24</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 VOTE PLAN</a:t>
            </a:r>
            <a:endParaRPr lang="en" sz="2100" dirty="0">
              <a:solidFill>
                <a:srgbClr val="FFFFFF"/>
              </a:solidFill>
              <a:latin typeface="Gotham Bold" pitchFamily="50" charset="0"/>
              <a:ea typeface="Sharp Unity Extrabold" charset="0"/>
              <a:cs typeface="Gotham Ultra"/>
            </a:endParaRPr>
          </a:p>
        </p:txBody>
      </p:sp>
      <p:sp>
        <p:nvSpPr>
          <p:cNvPr id="4" name="Rounded Rectangular Callout 3"/>
          <p:cNvSpPr/>
          <p:nvPr/>
        </p:nvSpPr>
        <p:spPr>
          <a:xfrm>
            <a:off x="6174023" y="905708"/>
            <a:ext cx="2099462" cy="936341"/>
          </a:xfrm>
          <a:prstGeom prst="wedgeRoundRectCallout">
            <a:avLst>
              <a:gd name="adj1" fmla="val -47277"/>
              <a:gd name="adj2" fmla="val 78530"/>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91073" y="964848"/>
            <a:ext cx="1967782" cy="830997"/>
          </a:xfrm>
          <a:prstGeom prst="rect">
            <a:avLst/>
          </a:prstGeom>
          <a:noFill/>
        </p:spPr>
        <p:txBody>
          <a:bodyPr wrap="square" rtlCol="0">
            <a:spAutoFit/>
          </a:bodyPr>
          <a:lstStyle/>
          <a:p>
            <a:r>
              <a:rPr lang="en-US" sz="1600" dirty="0">
                <a:solidFill>
                  <a:srgbClr val="004F93"/>
                </a:solidFill>
                <a:latin typeface="Gotham Medium" pitchFamily="50" charset="0"/>
              </a:rPr>
              <a:t>Where will you be coming from on Election Day?</a:t>
            </a:r>
          </a:p>
        </p:txBody>
      </p:sp>
      <p:pic>
        <p:nvPicPr>
          <p:cNvPr id="6" name="Picture 5" descr="Where are you coming from.png"/>
          <p:cNvPicPr>
            <a:picLocks noChangeAspect="1"/>
          </p:cNvPicPr>
          <p:nvPr/>
        </p:nvPicPr>
        <p:blipFill>
          <a:blip r:embed="rId3"/>
          <a:stretch>
            <a:fillRect/>
          </a:stretch>
        </p:blipFill>
        <p:spPr>
          <a:xfrm>
            <a:off x="2702682" y="1104596"/>
            <a:ext cx="3527898" cy="4002923"/>
          </a:xfrm>
          <a:prstGeom prst="rect">
            <a:avLst/>
          </a:prstGeom>
        </p:spPr>
      </p:pic>
      <p:pic>
        <p:nvPicPr>
          <p:cNvPr id="7" name="Picture 6" descr="flip-logo.png"/>
          <p:cNvPicPr>
            <a:picLocks noChangeAspect="1"/>
          </p:cNvPicPr>
          <p:nvPr/>
        </p:nvPicPr>
        <p:blipFill>
          <a:blip r:embed="rId4"/>
          <a:stretch>
            <a:fillRect/>
          </a:stretch>
        </p:blipFill>
        <p:spPr>
          <a:xfrm>
            <a:off x="862869" y="5310835"/>
            <a:ext cx="709898" cy="226231"/>
          </a:xfrm>
          <a:prstGeom prst="rect">
            <a:avLst/>
          </a:prstGeom>
        </p:spPr>
      </p:pic>
      <p:sp>
        <p:nvSpPr>
          <p:cNvPr id="9" name="Rounded Rectangular Callout 8"/>
          <p:cNvSpPr/>
          <p:nvPr/>
        </p:nvSpPr>
        <p:spPr>
          <a:xfrm>
            <a:off x="280407" y="876446"/>
            <a:ext cx="2967541" cy="1251703"/>
          </a:xfrm>
          <a:prstGeom prst="wedgeRoundRectCallout">
            <a:avLst>
              <a:gd name="adj1" fmla="val 48919"/>
              <a:gd name="adj2" fmla="val 63098"/>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riftcase.png"/>
          <p:cNvPicPr>
            <a:picLocks noChangeAspect="1"/>
          </p:cNvPicPr>
          <p:nvPr/>
        </p:nvPicPr>
        <p:blipFill>
          <a:blip r:embed="rId5"/>
          <a:stretch>
            <a:fillRect/>
          </a:stretch>
        </p:blipFill>
        <p:spPr>
          <a:xfrm>
            <a:off x="2081142" y="1157956"/>
            <a:ext cx="954666" cy="681780"/>
          </a:xfrm>
          <a:prstGeom prst="rect">
            <a:avLst/>
          </a:prstGeom>
        </p:spPr>
      </p:pic>
      <p:pic>
        <p:nvPicPr>
          <p:cNvPr id="11" name="Picture 10" descr="coffee cup.png"/>
          <p:cNvPicPr>
            <a:picLocks noChangeAspect="1"/>
          </p:cNvPicPr>
          <p:nvPr/>
        </p:nvPicPr>
        <p:blipFill>
          <a:blip r:embed="rId6"/>
          <a:srcRect l="25882" r="17398" b="12619"/>
          <a:stretch>
            <a:fillRect/>
          </a:stretch>
        </p:blipFill>
        <p:spPr>
          <a:xfrm>
            <a:off x="1404520" y="1115384"/>
            <a:ext cx="504747" cy="721337"/>
          </a:xfrm>
          <a:prstGeom prst="rect">
            <a:avLst/>
          </a:prstGeom>
        </p:spPr>
      </p:pic>
      <p:pic>
        <p:nvPicPr>
          <p:cNvPr id="12" name="Picture 11" descr="office.png"/>
          <p:cNvPicPr>
            <a:picLocks noChangeAspect="1"/>
          </p:cNvPicPr>
          <p:nvPr/>
        </p:nvPicPr>
        <p:blipFill>
          <a:blip r:embed="rId7"/>
          <a:stretch>
            <a:fillRect/>
          </a:stretch>
        </p:blipFill>
        <p:spPr>
          <a:xfrm>
            <a:off x="436145" y="1074573"/>
            <a:ext cx="824187" cy="83678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gan 1.png"/>
          <p:cNvPicPr>
            <a:picLocks noChangeAspect="1"/>
          </p:cNvPicPr>
          <p:nvPr/>
        </p:nvPicPr>
        <p:blipFill>
          <a:blip r:embed="rId3"/>
          <a:stretch>
            <a:fillRect/>
          </a:stretch>
        </p:blipFill>
        <p:spPr>
          <a:xfrm flipH="1">
            <a:off x="2943188" y="2033626"/>
            <a:ext cx="1110765" cy="2981527"/>
          </a:xfrm>
          <a:prstGeom prst="rect">
            <a:avLst/>
          </a:prstGeom>
        </p:spPr>
      </p:pic>
      <p:sp>
        <p:nvSpPr>
          <p:cNvPr id="2" name="Slide Number Placeholder 1"/>
          <p:cNvSpPr>
            <a:spLocks noGrp="1"/>
          </p:cNvSpPr>
          <p:nvPr>
            <p:ph type="sldNum" idx="12"/>
          </p:nvPr>
        </p:nvSpPr>
        <p:spPr/>
        <p:txBody>
          <a:bodyPr/>
          <a:lstStyle/>
          <a:p>
            <a:fld id="{00000000-1234-1234-1234-123412341234}" type="slidenum">
              <a:rPr lang="en" smtClean="0"/>
              <a:pPr/>
              <a:t>25</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 VOTE PLAN</a:t>
            </a:r>
            <a:endParaRPr lang="en" sz="2100" dirty="0">
              <a:solidFill>
                <a:srgbClr val="FFFFFF"/>
              </a:solidFill>
              <a:latin typeface="Gotham Bold" pitchFamily="50" charset="0"/>
              <a:ea typeface="Sharp Unity Extrabold" charset="0"/>
              <a:cs typeface="Gotham Ultra"/>
            </a:endParaRPr>
          </a:p>
        </p:txBody>
      </p:sp>
      <p:pic>
        <p:nvPicPr>
          <p:cNvPr id="7" name="Picture 6" descr="telling man2.png"/>
          <p:cNvPicPr>
            <a:picLocks noChangeAspect="1"/>
          </p:cNvPicPr>
          <p:nvPr/>
        </p:nvPicPr>
        <p:blipFill>
          <a:blip r:embed="rId4"/>
          <a:stretch>
            <a:fillRect/>
          </a:stretch>
        </p:blipFill>
        <p:spPr>
          <a:xfrm>
            <a:off x="5037941" y="1852834"/>
            <a:ext cx="1425514" cy="3162319"/>
          </a:xfrm>
          <a:prstGeom prst="rect">
            <a:avLst/>
          </a:prstGeom>
        </p:spPr>
      </p:pic>
      <p:sp>
        <p:nvSpPr>
          <p:cNvPr id="9" name="Rounded Rectangular Callout 8"/>
          <p:cNvSpPr/>
          <p:nvPr/>
        </p:nvSpPr>
        <p:spPr>
          <a:xfrm>
            <a:off x="343818" y="1111918"/>
            <a:ext cx="2779777" cy="965602"/>
          </a:xfrm>
          <a:prstGeom prst="wedgeRoundRectCallout">
            <a:avLst>
              <a:gd name="adj1" fmla="val 56571"/>
              <a:gd name="adj2" fmla="val -36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4012" y="1316743"/>
            <a:ext cx="2453067" cy="584775"/>
          </a:xfrm>
          <a:prstGeom prst="rect">
            <a:avLst/>
          </a:prstGeom>
          <a:noFill/>
        </p:spPr>
        <p:txBody>
          <a:bodyPr wrap="square" rtlCol="0">
            <a:spAutoFit/>
          </a:bodyPr>
          <a:lstStyle/>
          <a:p>
            <a:r>
              <a:rPr lang="en-US" sz="1600" dirty="0">
                <a:solidFill>
                  <a:srgbClr val="004F93"/>
                </a:solidFill>
                <a:latin typeface="Gotham Medium" pitchFamily="50" charset="0"/>
              </a:rPr>
              <a:t>How are you going to get there?</a:t>
            </a:r>
          </a:p>
        </p:txBody>
      </p:sp>
      <p:sp>
        <p:nvSpPr>
          <p:cNvPr id="15" name="Rounded Rectangular Callout 14"/>
          <p:cNvSpPr/>
          <p:nvPr/>
        </p:nvSpPr>
        <p:spPr>
          <a:xfrm>
            <a:off x="5354726" y="753472"/>
            <a:ext cx="3082139" cy="965602"/>
          </a:xfrm>
          <a:prstGeom prst="wedgeRoundRectCallout">
            <a:avLst>
              <a:gd name="adj1" fmla="val 1139"/>
              <a:gd name="adj2" fmla="val 85998"/>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icycle.png"/>
          <p:cNvPicPr>
            <a:picLocks noChangeAspect="1"/>
          </p:cNvPicPr>
          <p:nvPr/>
        </p:nvPicPr>
        <p:blipFill>
          <a:blip r:embed="rId5"/>
          <a:stretch>
            <a:fillRect/>
          </a:stretch>
        </p:blipFill>
        <p:spPr>
          <a:xfrm>
            <a:off x="6624385" y="1110271"/>
            <a:ext cx="632291" cy="347811"/>
          </a:xfrm>
          <a:prstGeom prst="rect">
            <a:avLst/>
          </a:prstGeom>
        </p:spPr>
      </p:pic>
      <p:pic>
        <p:nvPicPr>
          <p:cNvPr id="18" name="Picture 17" descr="bus.png"/>
          <p:cNvPicPr>
            <a:picLocks noChangeAspect="1"/>
          </p:cNvPicPr>
          <p:nvPr/>
        </p:nvPicPr>
        <p:blipFill>
          <a:blip r:embed="rId6"/>
          <a:stretch>
            <a:fillRect/>
          </a:stretch>
        </p:blipFill>
        <p:spPr>
          <a:xfrm>
            <a:off x="5484848" y="1014860"/>
            <a:ext cx="963977" cy="516821"/>
          </a:xfrm>
          <a:prstGeom prst="rect">
            <a:avLst/>
          </a:prstGeom>
        </p:spPr>
      </p:pic>
      <p:pic>
        <p:nvPicPr>
          <p:cNvPr id="19" name="Picture 18" descr="car.png"/>
          <p:cNvPicPr>
            <a:picLocks noChangeAspect="1"/>
          </p:cNvPicPr>
          <p:nvPr/>
        </p:nvPicPr>
        <p:blipFill>
          <a:blip r:embed="rId7"/>
          <a:stretch>
            <a:fillRect/>
          </a:stretch>
        </p:blipFill>
        <p:spPr>
          <a:xfrm>
            <a:off x="7413115" y="1023016"/>
            <a:ext cx="875004" cy="472042"/>
          </a:xfrm>
          <a:prstGeom prst="rect">
            <a:avLst/>
          </a:prstGeom>
        </p:spPr>
      </p:pic>
      <p:pic>
        <p:nvPicPr>
          <p:cNvPr id="13" name="Picture 12" descr="flip-logo.png"/>
          <p:cNvPicPr>
            <a:picLocks noChangeAspect="1"/>
          </p:cNvPicPr>
          <p:nvPr/>
        </p:nvPicPr>
        <p:blipFill>
          <a:blip r:embed="rId8"/>
          <a:stretch>
            <a:fillRect/>
          </a:stretch>
        </p:blipFill>
        <p:spPr>
          <a:xfrm>
            <a:off x="862869" y="5310835"/>
            <a:ext cx="709898" cy="2262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26</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 VOTE PLAN</a:t>
            </a:r>
            <a:endParaRPr lang="en" sz="2100" dirty="0">
              <a:solidFill>
                <a:srgbClr val="FFFFFF"/>
              </a:solidFill>
              <a:latin typeface="Gotham Bold" pitchFamily="50" charset="0"/>
              <a:ea typeface="Sharp Unity Extrabold" charset="0"/>
              <a:cs typeface="Gotham Ultra"/>
            </a:endParaRPr>
          </a:p>
        </p:txBody>
      </p:sp>
      <p:pic>
        <p:nvPicPr>
          <p:cNvPr id="4" name="Picture 3" descr="multiple people.png"/>
          <p:cNvPicPr>
            <a:picLocks noChangeAspect="1"/>
          </p:cNvPicPr>
          <p:nvPr/>
        </p:nvPicPr>
        <p:blipFill>
          <a:blip r:embed="rId3"/>
          <a:stretch>
            <a:fillRect/>
          </a:stretch>
        </p:blipFill>
        <p:spPr>
          <a:xfrm>
            <a:off x="448778" y="1126547"/>
            <a:ext cx="5307349" cy="3748410"/>
          </a:xfrm>
          <a:prstGeom prst="rect">
            <a:avLst/>
          </a:prstGeom>
        </p:spPr>
      </p:pic>
      <p:sp>
        <p:nvSpPr>
          <p:cNvPr id="5" name="Rounded Rectangular Callout 4"/>
          <p:cNvSpPr/>
          <p:nvPr/>
        </p:nvSpPr>
        <p:spPr>
          <a:xfrm>
            <a:off x="6108193" y="1733702"/>
            <a:ext cx="2779777" cy="1082650"/>
          </a:xfrm>
          <a:prstGeom prst="wedgeRoundRectCallout">
            <a:avLst>
              <a:gd name="adj1" fmla="val -60797"/>
              <a:gd name="adj2" fmla="val -4582"/>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98387" y="1953157"/>
            <a:ext cx="2453067" cy="584775"/>
          </a:xfrm>
          <a:prstGeom prst="rect">
            <a:avLst/>
          </a:prstGeom>
          <a:noFill/>
        </p:spPr>
        <p:txBody>
          <a:bodyPr wrap="square" rtlCol="0">
            <a:spAutoFit/>
          </a:bodyPr>
          <a:lstStyle/>
          <a:p>
            <a:r>
              <a:rPr lang="en-US" sz="1600" dirty="0">
                <a:solidFill>
                  <a:srgbClr val="004F93"/>
                </a:solidFill>
                <a:latin typeface="Gotham Medium" pitchFamily="50" charset="0"/>
              </a:rPr>
              <a:t>Who are you bringing with you to go vote?</a:t>
            </a:r>
          </a:p>
        </p:txBody>
      </p:sp>
      <p:pic>
        <p:nvPicPr>
          <p:cNvPr id="7" name="Picture 6"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27</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 VOTE PLAN</a:t>
            </a:r>
            <a:endParaRPr lang="en" sz="2100" dirty="0">
              <a:solidFill>
                <a:srgbClr val="FFFFFF"/>
              </a:solidFill>
              <a:latin typeface="Gotham Bold" pitchFamily="50" charset="0"/>
              <a:ea typeface="Sharp Unity Extrabold" charset="0"/>
              <a:cs typeface="Gotham Ultra"/>
            </a:endParaRPr>
          </a:p>
        </p:txBody>
      </p:sp>
      <p:pic>
        <p:nvPicPr>
          <p:cNvPr id="4" name="Picture 3" descr="I vote-01.png"/>
          <p:cNvPicPr>
            <a:picLocks noChangeAspect="1"/>
          </p:cNvPicPr>
          <p:nvPr/>
        </p:nvPicPr>
        <p:blipFill>
          <a:blip r:embed="rId3"/>
          <a:stretch>
            <a:fillRect/>
          </a:stretch>
        </p:blipFill>
        <p:spPr>
          <a:xfrm>
            <a:off x="2875993" y="712856"/>
            <a:ext cx="3356554" cy="4343776"/>
          </a:xfrm>
          <a:prstGeom prst="rect">
            <a:avLst/>
          </a:prstGeom>
        </p:spPr>
      </p:pic>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28</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CONCLUDING MAKING A VOTE PLAN</a:t>
            </a:r>
            <a:endParaRPr lang="en" sz="2100" dirty="0">
              <a:solidFill>
                <a:srgbClr val="FFFFFF"/>
              </a:solidFill>
              <a:latin typeface="Gotham Bold" pitchFamily="50" charset="0"/>
              <a:ea typeface="Sharp Unity Extrabold" charset="0"/>
              <a:cs typeface="Gotham Ultra"/>
            </a:endParaRPr>
          </a:p>
        </p:txBody>
      </p:sp>
      <p:pic>
        <p:nvPicPr>
          <p:cNvPr id="14" name="Picture 13" descr="flip-logo.png"/>
          <p:cNvPicPr>
            <a:picLocks noChangeAspect="1"/>
          </p:cNvPicPr>
          <p:nvPr/>
        </p:nvPicPr>
        <p:blipFill>
          <a:blip r:embed="rId2"/>
          <a:stretch>
            <a:fillRect/>
          </a:stretch>
        </p:blipFill>
        <p:spPr>
          <a:xfrm>
            <a:off x="862869" y="5310835"/>
            <a:ext cx="709898" cy="226231"/>
          </a:xfrm>
          <a:prstGeom prst="rect">
            <a:avLst/>
          </a:prstGeom>
        </p:spPr>
      </p:pic>
      <p:pic>
        <p:nvPicPr>
          <p:cNvPr id="26" name="Picture 25" descr="canvasser.png"/>
          <p:cNvPicPr>
            <a:picLocks noChangeAspect="1"/>
          </p:cNvPicPr>
          <p:nvPr/>
        </p:nvPicPr>
        <p:blipFill>
          <a:blip r:embed="rId3"/>
          <a:stretch>
            <a:fillRect/>
          </a:stretch>
        </p:blipFill>
        <p:spPr>
          <a:xfrm>
            <a:off x="4926221" y="1748333"/>
            <a:ext cx="1284382" cy="3352190"/>
          </a:xfrm>
          <a:prstGeom prst="rect">
            <a:avLst/>
          </a:prstGeom>
        </p:spPr>
      </p:pic>
      <p:sp>
        <p:nvSpPr>
          <p:cNvPr id="27" name="Rounded Rectangular Callout 26"/>
          <p:cNvSpPr/>
          <p:nvPr/>
        </p:nvSpPr>
        <p:spPr>
          <a:xfrm>
            <a:off x="6393485" y="877823"/>
            <a:ext cx="2626157" cy="1316737"/>
          </a:xfrm>
          <a:prstGeom prst="wedgeRoundRectCallout">
            <a:avLst>
              <a:gd name="adj1" fmla="val -63934"/>
              <a:gd name="adj2" fmla="val 39942"/>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diverse voter.png"/>
          <p:cNvPicPr>
            <a:picLocks noChangeAspect="1"/>
          </p:cNvPicPr>
          <p:nvPr/>
        </p:nvPicPr>
        <p:blipFill>
          <a:blip r:embed="rId4"/>
          <a:stretch>
            <a:fillRect/>
          </a:stretch>
        </p:blipFill>
        <p:spPr>
          <a:xfrm>
            <a:off x="2721168" y="1748333"/>
            <a:ext cx="1278751" cy="3352190"/>
          </a:xfrm>
          <a:prstGeom prst="rect">
            <a:avLst/>
          </a:prstGeom>
        </p:spPr>
      </p:pic>
      <p:sp>
        <p:nvSpPr>
          <p:cNvPr id="29" name="Rounded Rectangular Callout 28"/>
          <p:cNvSpPr/>
          <p:nvPr/>
        </p:nvSpPr>
        <p:spPr>
          <a:xfrm>
            <a:off x="504747" y="952499"/>
            <a:ext cx="2136040" cy="1980895"/>
          </a:xfrm>
          <a:prstGeom prst="wedgeRoundRectCallout">
            <a:avLst>
              <a:gd name="adj1" fmla="val 63328"/>
              <a:gd name="adj2" fmla="val -2910"/>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ballot box.png"/>
          <p:cNvPicPr>
            <a:picLocks noChangeAspect="1"/>
          </p:cNvPicPr>
          <p:nvPr/>
        </p:nvPicPr>
        <p:blipFill>
          <a:blip r:embed="rId5"/>
          <a:stretch>
            <a:fillRect/>
          </a:stretch>
        </p:blipFill>
        <p:spPr>
          <a:xfrm>
            <a:off x="911426" y="1814152"/>
            <a:ext cx="1293470" cy="980236"/>
          </a:xfrm>
          <a:prstGeom prst="rect">
            <a:avLst/>
          </a:prstGeom>
        </p:spPr>
      </p:pic>
      <p:sp>
        <p:nvSpPr>
          <p:cNvPr id="32" name="TextBox 31"/>
          <p:cNvSpPr txBox="1"/>
          <p:nvPr/>
        </p:nvSpPr>
        <p:spPr>
          <a:xfrm>
            <a:off x="746149" y="1100755"/>
            <a:ext cx="1653236" cy="584775"/>
          </a:xfrm>
          <a:prstGeom prst="rect">
            <a:avLst/>
          </a:prstGeom>
          <a:noFill/>
        </p:spPr>
        <p:txBody>
          <a:bodyPr wrap="square" rtlCol="0">
            <a:spAutoFit/>
          </a:bodyPr>
          <a:lstStyle/>
          <a:p>
            <a:pPr algn="ctr"/>
            <a:r>
              <a:rPr lang="en-US" sz="1600" dirty="0">
                <a:solidFill>
                  <a:srgbClr val="004F93"/>
                </a:solidFill>
                <a:latin typeface="Gotham Bold" pitchFamily="50" charset="0"/>
              </a:rPr>
              <a:t>Vote for</a:t>
            </a:r>
          </a:p>
          <a:p>
            <a:pPr algn="ctr"/>
            <a:r>
              <a:rPr lang="en-US" sz="1600" dirty="0">
                <a:solidFill>
                  <a:srgbClr val="004F93"/>
                </a:solidFill>
                <a:latin typeface="Gotham Bold" pitchFamily="50" charset="0"/>
              </a:rPr>
              <a:t>Democrats!</a:t>
            </a:r>
          </a:p>
        </p:txBody>
      </p:sp>
      <p:sp>
        <p:nvSpPr>
          <p:cNvPr id="33" name="TextBox 32"/>
          <p:cNvSpPr txBox="1"/>
          <p:nvPr/>
        </p:nvSpPr>
        <p:spPr>
          <a:xfrm>
            <a:off x="6393486" y="1032964"/>
            <a:ext cx="2626156" cy="1077218"/>
          </a:xfrm>
          <a:prstGeom prst="rect">
            <a:avLst/>
          </a:prstGeom>
          <a:noFill/>
        </p:spPr>
        <p:txBody>
          <a:bodyPr wrap="square" rtlCol="0">
            <a:spAutoFit/>
          </a:bodyPr>
          <a:lstStyle/>
          <a:p>
            <a:pPr algn="ctr"/>
            <a:r>
              <a:rPr lang="en-US" sz="1600" dirty="0">
                <a:solidFill>
                  <a:srgbClr val="004F93"/>
                </a:solidFill>
                <a:latin typeface="Gotham Medium" pitchFamily="50" charset="0"/>
              </a:rPr>
              <a:t>Your vote will make a difference! Thank you for your commitment to vote!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b="1" smtClean="0"/>
              <a:pPr/>
              <a:t>29</a:t>
            </a:fld>
            <a:endParaRPr lang="en" b="1" dirty="0"/>
          </a:p>
        </p:txBody>
      </p:sp>
      <p:sp>
        <p:nvSpPr>
          <p:cNvPr id="10" name="TextBox 9"/>
          <p:cNvSpPr txBox="1"/>
          <p:nvPr/>
        </p:nvSpPr>
        <p:spPr>
          <a:xfrm>
            <a:off x="1024132" y="1945854"/>
            <a:ext cx="4059934" cy="1200329"/>
          </a:xfrm>
          <a:prstGeom prst="rect">
            <a:avLst/>
          </a:prstGeom>
          <a:noFill/>
        </p:spPr>
        <p:txBody>
          <a:bodyPr wrap="square" rtlCol="0">
            <a:spAutoFit/>
          </a:bodyPr>
          <a:lstStyle/>
          <a:p>
            <a:pPr lvl="0" algn="ctr"/>
            <a:r>
              <a:rPr lang="en-US" sz="3600" dirty="0">
                <a:solidFill>
                  <a:srgbClr val="FFFFFF"/>
                </a:solidFill>
                <a:latin typeface="Gotham Bold" pitchFamily="50" charset="0"/>
              </a:rPr>
              <a:t>Practice with</a:t>
            </a:r>
            <a:br>
              <a:rPr lang="en-US" sz="3600" dirty="0">
                <a:solidFill>
                  <a:srgbClr val="FFFFFF"/>
                </a:solidFill>
                <a:latin typeface="Gotham Bold" pitchFamily="50" charset="0"/>
              </a:rPr>
            </a:br>
            <a:r>
              <a:rPr lang="en-US" sz="3600" dirty="0">
                <a:solidFill>
                  <a:srgbClr val="FFFFFF"/>
                </a:solidFill>
                <a:latin typeface="Gotham Bold" pitchFamily="50" charset="0"/>
              </a:rPr>
              <a:t>a Partner!</a:t>
            </a:r>
            <a:endParaRPr lang="ro-RO" sz="3600" dirty="0">
              <a:solidFill>
                <a:srgbClr val="FFFFFF"/>
              </a:solidFill>
              <a:latin typeface="Gotham Bold" pitchFamily="50" charset="0"/>
              <a:ea typeface="Gotham Book" charset="0"/>
              <a:cs typeface="Gotham Book" charset="0"/>
            </a:endParaRPr>
          </a:p>
        </p:txBody>
      </p:sp>
      <p:pic>
        <p:nvPicPr>
          <p:cNvPr id="12" name="Picture 11" descr="hands shaking.png"/>
          <p:cNvPicPr>
            <a:picLocks noChangeAspect="1"/>
          </p:cNvPicPr>
          <p:nvPr/>
        </p:nvPicPr>
        <p:blipFill>
          <a:blip r:embed="rId3"/>
          <a:stretch>
            <a:fillRect/>
          </a:stretch>
        </p:blipFill>
        <p:spPr>
          <a:xfrm>
            <a:off x="5645131" y="1663944"/>
            <a:ext cx="2055651" cy="1641563"/>
          </a:xfrm>
          <a:prstGeom prst="rect">
            <a:avLst/>
          </a:prstGeom>
        </p:spPr>
      </p:pic>
      <p:pic>
        <p:nvPicPr>
          <p:cNvPr id="8" name="Picture 7" descr="flip-logo.png"/>
          <p:cNvPicPr>
            <a:picLocks noChangeAspect="1"/>
          </p:cNvPicPr>
          <p:nvPr/>
        </p:nvPicPr>
        <p:blipFill>
          <a:blip r:embed="rId4"/>
          <a:stretch>
            <a:fillRect/>
          </a:stretch>
        </p:blipFill>
        <p:spPr>
          <a:xfrm>
            <a:off x="862869" y="5310835"/>
            <a:ext cx="709898" cy="226231"/>
          </a:xfrm>
          <a:prstGeom prst="rect">
            <a:avLst/>
          </a:prstGeom>
        </p:spPr>
      </p:pic>
    </p:spTree>
    <p:extLst>
      <p:ext uri="{BB962C8B-B14F-4D97-AF65-F5344CB8AC3E}">
        <p14:creationId xmlns:p14="http://schemas.microsoft.com/office/powerpoint/2010/main" val="755971755"/>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a:t>
            </a:fld>
            <a:endParaRPr lang="en" dirty="0"/>
          </a:p>
        </p:txBody>
      </p:sp>
      <p:pic>
        <p:nvPicPr>
          <p:cNvPr id="3" name="Picture 2" descr="speaker.png"/>
          <p:cNvPicPr>
            <a:picLocks noChangeAspect="1"/>
          </p:cNvPicPr>
          <p:nvPr/>
        </p:nvPicPr>
        <p:blipFill>
          <a:blip r:embed="rId3">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Role in Voter Contact</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Voter Contact Terminology</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Talking to Voters</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Making Vote Plans</a:t>
            </a:r>
            <a:endParaRPr lang="en-US" dirty="0">
              <a:solidFill>
                <a:srgbClr val="004F93"/>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Connecting Voter Contact and Data</a:t>
            </a:r>
            <a:endParaRPr lang="en-US" dirty="0">
              <a:solidFill>
                <a:srgbClr val="004F93"/>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30</a:t>
            </a:fld>
            <a:endParaRPr lang="en" dirty="0"/>
          </a:p>
        </p:txBody>
      </p:sp>
      <p:sp>
        <p:nvSpPr>
          <p:cNvPr id="3" name="Shape 67"/>
          <p:cNvSpPr txBox="1">
            <a:spLocks/>
          </p:cNvSpPr>
          <p:nvPr/>
        </p:nvSpPr>
        <p:spPr>
          <a:xfrm>
            <a:off x="891699" y="2313830"/>
            <a:ext cx="4888877" cy="611517"/>
          </a:xfrm>
          <a:prstGeom prst="rect">
            <a:avLst/>
          </a:prstGeom>
        </p:spPr>
        <p:txBody>
          <a:bodyPr lIns="44200" tIns="44200" rIns="44200" bIns="442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3400" b="0" i="0" u="none" strike="noStrike" kern="0" cap="none" spc="0" normalizeH="0" baseline="0" noProof="0" dirty="0">
                <a:ln>
                  <a:noFill/>
                </a:ln>
                <a:solidFill>
                  <a:srgbClr val="FFFFFF"/>
                </a:solidFill>
                <a:effectLst/>
                <a:uLnTx/>
                <a:uFillTx/>
                <a:latin typeface="Gotham Bold" pitchFamily="50" charset="0"/>
                <a:ea typeface="Gotham Book" charset="0"/>
                <a:cs typeface="Gotham Book" charset="0"/>
                <a:sym typeface="Arial"/>
              </a:rPr>
              <a:t>TAKEAWAYS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27485" t="8088" r="26025" b="4129"/>
          <a:stretch>
            <a:fillRect/>
          </a:stretch>
        </p:blipFill>
        <p:spPr>
          <a:xfrm>
            <a:off x="5969197" y="1324051"/>
            <a:ext cx="1499616" cy="2216506"/>
          </a:xfrm>
          <a:prstGeom prst="rect">
            <a:avLst/>
          </a:prstGeom>
        </p:spPr>
      </p:pic>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31</a:t>
            </a:fld>
            <a:endParaRPr lang="en" dirty="0"/>
          </a:p>
        </p:txBody>
      </p:sp>
      <p:pic>
        <p:nvPicPr>
          <p:cNvPr id="3" name="Picture 2" descr="speaker.png"/>
          <p:cNvPicPr>
            <a:picLocks noChangeAspect="1"/>
          </p:cNvPicPr>
          <p:nvPr/>
        </p:nvPicPr>
        <p:blipFill>
          <a:blip r:embed="rId3">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Role in Voter Contact</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Voter Contact Terminology</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Talking to Voters</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Making Vote Plans</a:t>
            </a:r>
            <a:endParaRPr lang="en-US" dirty="0">
              <a:solidFill>
                <a:srgbClr val="004F93"/>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FFFFFF"/>
                </a:solidFill>
                <a:latin typeface="Gotham Medium" pitchFamily="50" charset="0"/>
              </a:rPr>
              <a:t>Connecting Voter Contact and Data</a:t>
            </a:r>
            <a:endParaRPr lang="en-US" dirty="0">
              <a:solidFill>
                <a:srgbClr val="FFFFFF"/>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32</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HOW VOTER CONTACT LEADS TO VOTER TURNOUT</a:t>
            </a:r>
            <a:endParaRPr lang="en" sz="2100" dirty="0">
              <a:solidFill>
                <a:srgbClr val="FFFFFF"/>
              </a:solidFill>
              <a:latin typeface="Gotham Bold" pitchFamily="50" charset="0"/>
              <a:ea typeface="Sharp Unity Extrabold" charset="0"/>
              <a:cs typeface="Gotham Ultra"/>
            </a:endParaRPr>
          </a:p>
        </p:txBody>
      </p:sp>
      <p:pic>
        <p:nvPicPr>
          <p:cNvPr id="4" name="Picture 3" descr="Voter Turnout.png"/>
          <p:cNvPicPr>
            <a:picLocks noChangeAspect="1"/>
          </p:cNvPicPr>
          <p:nvPr/>
        </p:nvPicPr>
        <p:blipFill>
          <a:blip r:embed="rId3"/>
          <a:stretch>
            <a:fillRect/>
          </a:stretch>
        </p:blipFill>
        <p:spPr>
          <a:xfrm>
            <a:off x="2725409" y="925884"/>
            <a:ext cx="3469662" cy="3924093"/>
          </a:xfrm>
          <a:prstGeom prst="rect">
            <a:avLst/>
          </a:prstGeom>
        </p:spPr>
      </p:pic>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33</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CONTACT LIST ACCURACY</a:t>
            </a:r>
            <a:endParaRPr lang="en" sz="2100" dirty="0">
              <a:solidFill>
                <a:srgbClr val="FFFFFF"/>
              </a:solidFill>
              <a:latin typeface="Gotham Bold" pitchFamily="50" charset="0"/>
              <a:ea typeface="Sharp Unity Extrabold" charset="0"/>
              <a:cs typeface="Gotham Ultra"/>
            </a:endParaRPr>
          </a:p>
        </p:txBody>
      </p:sp>
      <p:pic>
        <p:nvPicPr>
          <p:cNvPr id="10" name="Picture 9" descr="flip-logo.png"/>
          <p:cNvPicPr>
            <a:picLocks noChangeAspect="1"/>
          </p:cNvPicPr>
          <p:nvPr/>
        </p:nvPicPr>
        <p:blipFill>
          <a:blip r:embed="rId3"/>
          <a:stretch>
            <a:fillRect/>
          </a:stretch>
        </p:blipFill>
        <p:spPr>
          <a:xfrm>
            <a:off x="862869" y="5310835"/>
            <a:ext cx="709898" cy="226231"/>
          </a:xfrm>
          <a:prstGeom prst="rect">
            <a:avLst/>
          </a:prstGeom>
        </p:spPr>
      </p:pic>
      <p:pic>
        <p:nvPicPr>
          <p:cNvPr id="13" name="Picture 12" descr="voters info.png"/>
          <p:cNvPicPr>
            <a:picLocks noChangeAspect="1"/>
          </p:cNvPicPr>
          <p:nvPr/>
        </p:nvPicPr>
        <p:blipFill>
          <a:blip r:embed="rId4"/>
          <a:stretch>
            <a:fillRect/>
          </a:stretch>
        </p:blipFill>
        <p:spPr>
          <a:xfrm>
            <a:off x="1480753" y="865022"/>
            <a:ext cx="6197124" cy="407273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34</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DATA</a:t>
            </a:r>
            <a:endParaRPr lang="en" sz="2100" dirty="0">
              <a:solidFill>
                <a:srgbClr val="FFFFFF"/>
              </a:solidFill>
              <a:latin typeface="Gotham Bold" pitchFamily="50" charset="0"/>
              <a:ea typeface="Sharp Unity Extrabold" charset="0"/>
              <a:cs typeface="Gotham Ultra"/>
            </a:endParaRPr>
          </a:p>
        </p:txBody>
      </p:sp>
      <p:pic>
        <p:nvPicPr>
          <p:cNvPr id="10" name="Picture 9" descr="flip-logo.png"/>
          <p:cNvPicPr>
            <a:picLocks noChangeAspect="1"/>
          </p:cNvPicPr>
          <p:nvPr/>
        </p:nvPicPr>
        <p:blipFill>
          <a:blip r:embed="rId3"/>
          <a:stretch>
            <a:fillRect/>
          </a:stretch>
        </p:blipFill>
        <p:spPr>
          <a:xfrm>
            <a:off x="862869" y="5310835"/>
            <a:ext cx="709898" cy="226231"/>
          </a:xfrm>
          <a:prstGeom prst="rect">
            <a:avLst/>
          </a:prstGeom>
        </p:spPr>
      </p:pic>
      <p:pic>
        <p:nvPicPr>
          <p:cNvPr id="11" name="Picture 10" descr="voters info.png"/>
          <p:cNvPicPr>
            <a:picLocks noChangeAspect="1"/>
          </p:cNvPicPr>
          <p:nvPr/>
        </p:nvPicPr>
        <p:blipFill>
          <a:blip r:embed="rId4"/>
          <a:stretch>
            <a:fillRect/>
          </a:stretch>
        </p:blipFill>
        <p:spPr>
          <a:xfrm>
            <a:off x="1480753" y="865022"/>
            <a:ext cx="6197124" cy="4072736"/>
          </a:xfrm>
          <a:prstGeom prst="rect">
            <a:avLst/>
          </a:prstGeom>
        </p:spPr>
      </p:pic>
      <p:sp>
        <p:nvSpPr>
          <p:cNvPr id="12" name="L-Shape 11"/>
          <p:cNvSpPr/>
          <p:nvPr/>
        </p:nvSpPr>
        <p:spPr>
          <a:xfrm rot="18952137">
            <a:off x="3443712" y="1430302"/>
            <a:ext cx="140619" cy="73504"/>
          </a:xfrm>
          <a:prstGeom prst="corner">
            <a:avLst>
              <a:gd name="adj1" fmla="val 44118"/>
              <a:gd name="adj2" fmla="val 41177"/>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p:cNvSpPr/>
          <p:nvPr/>
        </p:nvSpPr>
        <p:spPr>
          <a:xfrm rot="18952137">
            <a:off x="4541171" y="1136168"/>
            <a:ext cx="140619" cy="73504"/>
          </a:xfrm>
          <a:prstGeom prst="corner">
            <a:avLst>
              <a:gd name="adj1" fmla="val 44118"/>
              <a:gd name="adj2" fmla="val 41177"/>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p:cNvSpPr/>
          <p:nvPr/>
        </p:nvSpPr>
        <p:spPr>
          <a:xfrm rot="18952137">
            <a:off x="5760370" y="1219684"/>
            <a:ext cx="140619" cy="73504"/>
          </a:xfrm>
          <a:prstGeom prst="corner">
            <a:avLst>
              <a:gd name="adj1" fmla="val 44118"/>
              <a:gd name="adj2" fmla="val 41177"/>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Shape 21"/>
          <p:cNvSpPr/>
          <p:nvPr/>
        </p:nvSpPr>
        <p:spPr>
          <a:xfrm rot="18952137">
            <a:off x="5760370" y="1789658"/>
            <a:ext cx="140619" cy="73504"/>
          </a:xfrm>
          <a:prstGeom prst="corner">
            <a:avLst>
              <a:gd name="adj1" fmla="val 44118"/>
              <a:gd name="adj2" fmla="val 41177"/>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p:cNvSpPr/>
          <p:nvPr/>
        </p:nvSpPr>
        <p:spPr>
          <a:xfrm rot="18952137">
            <a:off x="4545436" y="1890853"/>
            <a:ext cx="140619" cy="73504"/>
          </a:xfrm>
          <a:prstGeom prst="corner">
            <a:avLst>
              <a:gd name="adj1" fmla="val 44118"/>
              <a:gd name="adj2" fmla="val 41177"/>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p:cNvSpPr/>
          <p:nvPr/>
        </p:nvSpPr>
        <p:spPr>
          <a:xfrm rot="18952137">
            <a:off x="3449375" y="1804289"/>
            <a:ext cx="140619" cy="73504"/>
          </a:xfrm>
          <a:prstGeom prst="corner">
            <a:avLst>
              <a:gd name="adj1" fmla="val 44118"/>
              <a:gd name="adj2" fmla="val 41177"/>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35</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HOW VOTER CONTACT LEADS TO VOTER TURNOUT</a:t>
            </a:r>
            <a:endParaRPr lang="en" sz="2100" dirty="0">
              <a:solidFill>
                <a:srgbClr val="FFFFFF"/>
              </a:solidFill>
              <a:latin typeface="Gotham Bold" pitchFamily="50" charset="0"/>
              <a:ea typeface="Sharp Unity Extrabold" charset="0"/>
              <a:cs typeface="Gotham Ultra"/>
            </a:endParaRPr>
          </a:p>
        </p:txBody>
      </p:sp>
      <p:pic>
        <p:nvPicPr>
          <p:cNvPr id="4" name="Picture 3" descr="Voter Turnout.png"/>
          <p:cNvPicPr>
            <a:picLocks noChangeAspect="1"/>
          </p:cNvPicPr>
          <p:nvPr/>
        </p:nvPicPr>
        <p:blipFill>
          <a:blip r:embed="rId3"/>
          <a:stretch>
            <a:fillRect/>
          </a:stretch>
        </p:blipFill>
        <p:spPr>
          <a:xfrm>
            <a:off x="2725409" y="925884"/>
            <a:ext cx="3469663" cy="3924093"/>
          </a:xfrm>
          <a:prstGeom prst="rect">
            <a:avLst/>
          </a:prstGeom>
        </p:spPr>
      </p:pic>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36</a:t>
            </a:fld>
            <a:endParaRPr lang="en" dirty="0"/>
          </a:p>
        </p:txBody>
      </p:sp>
      <p:sp>
        <p:nvSpPr>
          <p:cNvPr id="3" name="TextBox 2"/>
          <p:cNvSpPr txBox="1"/>
          <p:nvPr/>
        </p:nvSpPr>
        <p:spPr>
          <a:xfrm>
            <a:off x="914407" y="2318919"/>
            <a:ext cx="4323286" cy="646331"/>
          </a:xfrm>
          <a:prstGeom prst="rect">
            <a:avLst/>
          </a:prstGeom>
          <a:noFill/>
        </p:spPr>
        <p:txBody>
          <a:bodyPr wrap="square" rtlCol="0">
            <a:spAutoFit/>
          </a:bodyPr>
          <a:lstStyle/>
          <a:p>
            <a:pPr lvl="0"/>
            <a:r>
              <a:rPr lang="en-US" sz="3600" dirty="0">
                <a:solidFill>
                  <a:srgbClr val="FFFFFF"/>
                </a:solidFill>
                <a:latin typeface="Gotham Bold" pitchFamily="50" charset="0"/>
              </a:rPr>
              <a:t>LET’S PRACTICE!</a:t>
            </a:r>
            <a:endParaRPr lang="ro-RO" sz="3600" dirty="0">
              <a:solidFill>
                <a:srgbClr val="FFFFFF"/>
              </a:solidFill>
              <a:latin typeface="Gotham Bold" pitchFamily="50" charset="0"/>
              <a:ea typeface="Gotham Book" charset="0"/>
              <a:cs typeface="Gotham Book"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20458" t="13769" r="17902" b="7209"/>
          <a:stretch>
            <a:fillRect/>
          </a:stretch>
        </p:blipFill>
        <p:spPr>
          <a:xfrm>
            <a:off x="5586056" y="1338685"/>
            <a:ext cx="2439488" cy="2448076"/>
          </a:xfrm>
          <a:prstGeom prst="rect">
            <a:avLst/>
          </a:prstGeom>
        </p:spPr>
      </p:pic>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79"/>
        <p:cNvGrpSpPr/>
        <p:nvPr/>
      </p:nvGrpSpPr>
      <p:grpSpPr>
        <a:xfrm>
          <a:off x="0" y="0"/>
          <a:ext cx="0" cy="0"/>
          <a:chOff x="0" y="0"/>
          <a:chExt cx="0" cy="0"/>
        </a:xfrm>
      </p:grpSpPr>
      <p:pic>
        <p:nvPicPr>
          <p:cNvPr id="9" name="Picture 8" descr="BG.png"/>
          <p:cNvPicPr>
            <a:picLocks noChangeAspect="1"/>
          </p:cNvPicPr>
          <p:nvPr/>
        </p:nvPicPr>
        <p:blipFill>
          <a:blip r:embed="rId3"/>
          <a:srcRect t="-367" r="7903" b="366"/>
          <a:stretch>
            <a:fillRect/>
          </a:stretch>
        </p:blipFill>
        <p:spPr>
          <a:xfrm>
            <a:off x="-1" y="-87935"/>
            <a:ext cx="9144001" cy="5195995"/>
          </a:xfrm>
          <a:prstGeom prst="rect">
            <a:avLst/>
          </a:prstGeom>
        </p:spPr>
      </p:pic>
      <p:sp>
        <p:nvSpPr>
          <p:cNvPr id="4" name="Slide Number Placeholder 3"/>
          <p:cNvSpPr>
            <a:spLocks noGrp="1"/>
          </p:cNvSpPr>
          <p:nvPr>
            <p:ph type="sldNum" idx="12"/>
          </p:nvPr>
        </p:nvSpPr>
        <p:spPr/>
        <p:txBody>
          <a:bodyPr/>
          <a:lstStyle/>
          <a:p>
            <a:fld id="{00000000-1234-1234-1234-123412341234}" type="slidenum">
              <a:rPr lang="en" b="1" smtClean="0"/>
              <a:pPr/>
              <a:t>37</a:t>
            </a:fld>
            <a:endParaRPr lang="en" b="1" dirty="0"/>
          </a:p>
        </p:txBody>
      </p:sp>
      <p:sp>
        <p:nvSpPr>
          <p:cNvPr id="11" name="Shape 67"/>
          <p:cNvSpPr txBox="1">
            <a:spLocks noGrp="1"/>
          </p:cNvSpPr>
          <p:nvPr>
            <p:ph type="body" idx="4294967295"/>
          </p:nvPr>
        </p:nvSpPr>
        <p:spPr>
          <a:xfrm>
            <a:off x="1287472" y="2387725"/>
            <a:ext cx="3950211" cy="611188"/>
          </a:xfrm>
          <a:prstGeom prst="rect">
            <a:avLst/>
          </a:prstGeom>
        </p:spPr>
        <p:txBody>
          <a:bodyPr lIns="44200" tIns="44200" rIns="44200" bIns="44200" anchor="t" anchorCtr="0">
            <a:noAutofit/>
          </a:bodyPr>
          <a:lstStyle/>
          <a:p>
            <a:pPr lvl="0" algn="ctr">
              <a:buNone/>
            </a:pPr>
            <a:r>
              <a:rPr lang="ro-RO" sz="3600" b="0" dirty="0">
                <a:solidFill>
                  <a:srgbClr val="FFFFFF"/>
                </a:solidFill>
                <a:latin typeface="Gotham Bold" pitchFamily="50" charset="0"/>
                <a:ea typeface="Gotham Book" charset="0"/>
                <a:cs typeface="Gotham Book" charset="0"/>
              </a:rPr>
              <a:t>TAKEAWAYS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l="28392" t="8668" r="26705" b="5288"/>
          <a:stretch>
            <a:fillRect/>
          </a:stretch>
        </p:blipFill>
        <p:spPr>
          <a:xfrm>
            <a:off x="5735117" y="1543509"/>
            <a:ext cx="1448410" cy="2172614"/>
          </a:xfrm>
          <a:prstGeom prst="rect">
            <a:avLst/>
          </a:prstGeom>
        </p:spPr>
      </p:pic>
      <p:pic>
        <p:nvPicPr>
          <p:cNvPr id="7" name="Picture 6" descr="color line.png"/>
          <p:cNvPicPr>
            <a:picLocks noChangeAspect="1"/>
          </p:cNvPicPr>
          <p:nvPr/>
        </p:nvPicPr>
        <p:blipFill>
          <a:blip r:embed="rId5"/>
          <a:stretch>
            <a:fillRect/>
          </a:stretch>
        </p:blipFill>
        <p:spPr>
          <a:xfrm>
            <a:off x="0" y="5071918"/>
            <a:ext cx="9144000" cy="39626"/>
          </a:xfrm>
          <a:prstGeom prst="rect">
            <a:avLst/>
          </a:prstGeom>
        </p:spPr>
      </p:pic>
      <p:pic>
        <p:nvPicPr>
          <p:cNvPr id="8" name="Picture 7" descr="flip-logo.png"/>
          <p:cNvPicPr>
            <a:picLocks noChangeAspect="1"/>
          </p:cNvPicPr>
          <p:nvPr/>
        </p:nvPicPr>
        <p:blipFill>
          <a:blip r:embed="rId6"/>
          <a:stretch>
            <a:fillRect/>
          </a:stretch>
        </p:blipFill>
        <p:spPr>
          <a:xfrm>
            <a:off x="862869" y="5310835"/>
            <a:ext cx="709898" cy="226231"/>
          </a:xfrm>
          <a:prstGeom prst="rect">
            <a:avLst/>
          </a:prstGeom>
        </p:spPr>
      </p:pic>
    </p:spTree>
    <p:extLst>
      <p:ext uri="{BB962C8B-B14F-4D97-AF65-F5344CB8AC3E}">
        <p14:creationId xmlns:p14="http://schemas.microsoft.com/office/powerpoint/2010/main" val="755971755"/>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38</a:t>
            </a:fld>
            <a:endParaRPr lang="en" dirty="0"/>
          </a:p>
        </p:txBody>
      </p:sp>
      <p:pic>
        <p:nvPicPr>
          <p:cNvPr id="3" name="Picture 2" descr="speaker.png"/>
          <p:cNvPicPr>
            <a:picLocks noChangeAspect="1"/>
          </p:cNvPicPr>
          <p:nvPr/>
        </p:nvPicPr>
        <p:blipFill>
          <a:blip r:embed="rId2">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Role in Voter Contact</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Voter Contact Terminology</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Talking to Voters</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Making Vote Plans</a:t>
            </a:r>
            <a:endParaRPr lang="en-US" dirty="0">
              <a:solidFill>
                <a:srgbClr val="004F93"/>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Connecting Voter Contact and Data</a:t>
            </a:r>
            <a:endParaRPr lang="en-US" dirty="0">
              <a:solidFill>
                <a:srgbClr val="004F93"/>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FFFFFF"/>
                </a:solidFill>
                <a:latin typeface="Gotham Medium" pitchFamily="50" charset="0"/>
              </a:rPr>
              <a:t>Debrief</a:t>
            </a:r>
            <a:endParaRPr lang="en-US" dirty="0">
              <a:solidFill>
                <a:srgbClr val="FFFFFF"/>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9" name="Picture 8" descr="BG.png"/>
          <p:cNvPicPr>
            <a:picLocks noChangeAspect="1"/>
          </p:cNvPicPr>
          <p:nvPr/>
        </p:nvPicPr>
        <p:blipFill>
          <a:blip r:embed="rId3"/>
          <a:srcRect t="-367" r="7903" b="366"/>
          <a:stretch>
            <a:fillRect/>
          </a:stretch>
        </p:blipFill>
        <p:spPr>
          <a:xfrm>
            <a:off x="-1" y="-87935"/>
            <a:ext cx="9144001" cy="5195995"/>
          </a:xfrm>
          <a:prstGeom prst="rect">
            <a:avLst/>
          </a:prstGeom>
        </p:spPr>
      </p:pic>
      <p:sp>
        <p:nvSpPr>
          <p:cNvPr id="4" name="Slide Number Placeholder 3"/>
          <p:cNvSpPr>
            <a:spLocks noGrp="1"/>
          </p:cNvSpPr>
          <p:nvPr>
            <p:ph type="sldNum" idx="12"/>
          </p:nvPr>
        </p:nvSpPr>
        <p:spPr>
          <a:xfrm>
            <a:off x="8485396" y="5195995"/>
            <a:ext cx="600084" cy="437399"/>
          </a:xfrm>
        </p:spPr>
        <p:txBody>
          <a:bodyPr/>
          <a:lstStyle/>
          <a:p>
            <a:fld id="{00000000-1234-1234-1234-123412341234}" type="slidenum">
              <a:rPr lang="en" b="1" smtClean="0"/>
              <a:pPr/>
              <a:t>39</a:t>
            </a:fld>
            <a:endParaRPr lang="en" b="1" dirty="0"/>
          </a:p>
        </p:txBody>
      </p:sp>
      <p:sp>
        <p:nvSpPr>
          <p:cNvPr id="11" name="Shape 67"/>
          <p:cNvSpPr txBox="1">
            <a:spLocks noGrp="1"/>
          </p:cNvSpPr>
          <p:nvPr>
            <p:ph type="body" idx="1"/>
          </p:nvPr>
        </p:nvSpPr>
        <p:spPr>
          <a:xfrm>
            <a:off x="891699" y="2313830"/>
            <a:ext cx="4888877" cy="611517"/>
          </a:xfrm>
          <a:prstGeom prst="rect">
            <a:avLst/>
          </a:prstGeom>
        </p:spPr>
        <p:txBody>
          <a:bodyPr lIns="44200" tIns="44200" rIns="44200" bIns="44200" anchor="t" anchorCtr="0">
            <a:noAutofit/>
          </a:bodyPr>
          <a:lstStyle/>
          <a:p>
            <a:pPr lvl="0" algn="ctr">
              <a:buNone/>
            </a:pPr>
            <a:r>
              <a:rPr lang="ro-RO" sz="3400" b="0" dirty="0">
                <a:solidFill>
                  <a:srgbClr val="FFFFFF"/>
                </a:solidFill>
                <a:latin typeface="Gotham Bold" pitchFamily="50" charset="0"/>
                <a:ea typeface="Gotham Book" charset="0"/>
                <a:cs typeface="Gotham Book" charset="0"/>
              </a:rPr>
              <a:t>TAKEAWAYS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569" y="1010101"/>
            <a:ext cx="3225662" cy="2524978"/>
          </a:xfrm>
          <a:prstGeom prst="rect">
            <a:avLst/>
          </a:prstGeom>
        </p:spPr>
      </p:pic>
      <p:pic>
        <p:nvPicPr>
          <p:cNvPr id="7" name="Picture 6" descr="color line.png"/>
          <p:cNvPicPr>
            <a:picLocks noChangeAspect="1"/>
          </p:cNvPicPr>
          <p:nvPr/>
        </p:nvPicPr>
        <p:blipFill>
          <a:blip r:embed="rId5"/>
          <a:stretch>
            <a:fillRect/>
          </a:stretch>
        </p:blipFill>
        <p:spPr>
          <a:xfrm>
            <a:off x="0" y="5071918"/>
            <a:ext cx="9144000" cy="39626"/>
          </a:xfrm>
          <a:prstGeom prst="rect">
            <a:avLst/>
          </a:prstGeom>
        </p:spPr>
      </p:pic>
      <p:pic>
        <p:nvPicPr>
          <p:cNvPr id="8" name="Picture 7" descr="flip-logo.png"/>
          <p:cNvPicPr>
            <a:picLocks noChangeAspect="1"/>
          </p:cNvPicPr>
          <p:nvPr/>
        </p:nvPicPr>
        <p:blipFill>
          <a:blip r:embed="rId6"/>
          <a:stretch>
            <a:fillRect/>
          </a:stretch>
        </p:blipFill>
        <p:spPr>
          <a:xfrm>
            <a:off x="862869" y="5310835"/>
            <a:ext cx="709898" cy="226231"/>
          </a:xfrm>
          <a:prstGeom prst="rect">
            <a:avLst/>
          </a:prstGeom>
        </p:spPr>
      </p:pic>
    </p:spTree>
    <p:extLst>
      <p:ext uri="{BB962C8B-B14F-4D97-AF65-F5344CB8AC3E}">
        <p14:creationId xmlns:p14="http://schemas.microsoft.com/office/powerpoint/2010/main" val="755971755"/>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4</a:t>
            </a:fld>
            <a:endParaRPr lang="en" dirty="0"/>
          </a:p>
        </p:txBody>
      </p:sp>
      <p:pic>
        <p:nvPicPr>
          <p:cNvPr id="3" name="Picture 2" descr="speaker.png"/>
          <p:cNvPicPr>
            <a:picLocks noChangeAspect="1"/>
          </p:cNvPicPr>
          <p:nvPr/>
        </p:nvPicPr>
        <p:blipFill>
          <a:blip r:embed="rId2">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FFFFFF"/>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Role in Voter Contact</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Voter Contact Terminology</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Talking to Voters</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Making Vote Plans</a:t>
            </a:r>
            <a:endParaRPr lang="en-US" dirty="0">
              <a:solidFill>
                <a:srgbClr val="004F93"/>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Connecting Voter Contact and Data</a:t>
            </a:r>
            <a:endParaRPr lang="en-US" dirty="0">
              <a:solidFill>
                <a:srgbClr val="004F93"/>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61" t="9996" r="609" b="-8302"/>
          <a:stretch/>
        </p:blipFill>
        <p:spPr>
          <a:xfrm>
            <a:off x="0" y="0"/>
            <a:ext cx="9144000" cy="561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 y="1782649"/>
            <a:ext cx="8273632" cy="1513002"/>
          </a:xfrm>
          <a:prstGeom prst="rect">
            <a:avLst/>
          </a:prstGeom>
        </p:spPr>
      </p:pic>
      <p:pic>
        <p:nvPicPr>
          <p:cNvPr id="4" name="Picture 3" descr="color line.png"/>
          <p:cNvPicPr>
            <a:picLocks noChangeAspect="1"/>
          </p:cNvPicPr>
          <p:nvPr/>
        </p:nvPicPr>
        <p:blipFill>
          <a:blip r:embed="rId5"/>
          <a:stretch>
            <a:fillRect/>
          </a:stretch>
        </p:blipFill>
        <p:spPr>
          <a:xfrm>
            <a:off x="0" y="5105400"/>
            <a:ext cx="9144000" cy="39626"/>
          </a:xfrm>
          <a:prstGeom prst="rect">
            <a:avLst/>
          </a:prstGeom>
        </p:spPr>
      </p:pic>
      <p:sp>
        <p:nvSpPr>
          <p:cNvPr id="6" name="Slide Number Placeholder 5"/>
          <p:cNvSpPr>
            <a:spLocks noGrp="1"/>
          </p:cNvSpPr>
          <p:nvPr>
            <p:ph type="sldNum" idx="12"/>
          </p:nvPr>
        </p:nvSpPr>
        <p:spPr>
          <a:xfrm>
            <a:off x="8482452" y="5195993"/>
            <a:ext cx="661547" cy="437399"/>
          </a:xfrm>
        </p:spPr>
        <p:txBody>
          <a:bodyPr/>
          <a:lstStyle/>
          <a:p>
            <a:fld id="{00000000-1234-1234-1234-123412341234}" type="slidenum">
              <a:rPr lang="en" smtClean="0"/>
              <a:pPr/>
              <a:t>40</a:t>
            </a:fld>
            <a:endParaRPr lang="en" dirty="0"/>
          </a:p>
        </p:txBody>
      </p:sp>
      <p:pic>
        <p:nvPicPr>
          <p:cNvPr id="7" name="Picture 6" descr="flip-logo.png"/>
          <p:cNvPicPr>
            <a:picLocks noChangeAspect="1"/>
          </p:cNvPicPr>
          <p:nvPr/>
        </p:nvPicPr>
        <p:blipFill>
          <a:blip r:embed="rId6"/>
          <a:stretch>
            <a:fillRect/>
          </a:stretch>
        </p:blipFill>
        <p:spPr>
          <a:xfrm>
            <a:off x="862869" y="5310835"/>
            <a:ext cx="709898" cy="226231"/>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5</a:t>
            </a:fld>
            <a:endParaRPr lang="en"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l="20458" t="13769" r="17902" b="7209"/>
          <a:stretch>
            <a:fillRect/>
          </a:stretch>
        </p:blipFill>
        <p:spPr>
          <a:xfrm>
            <a:off x="5343525" y="1285875"/>
            <a:ext cx="2705100" cy="2714625"/>
          </a:xfrm>
          <a:prstGeom prst="rect">
            <a:avLst/>
          </a:prstGeom>
        </p:spPr>
      </p:pic>
      <p:sp>
        <p:nvSpPr>
          <p:cNvPr id="4" name="TextBox 3"/>
          <p:cNvSpPr txBox="1"/>
          <p:nvPr/>
        </p:nvSpPr>
        <p:spPr>
          <a:xfrm>
            <a:off x="1077010" y="2320022"/>
            <a:ext cx="3381375" cy="615553"/>
          </a:xfrm>
          <a:prstGeom prst="rect">
            <a:avLst/>
          </a:prstGeom>
          <a:noFill/>
        </p:spPr>
        <p:txBody>
          <a:bodyPr wrap="square" rtlCol="0">
            <a:spAutoFit/>
          </a:bodyPr>
          <a:lstStyle/>
          <a:p>
            <a:r>
              <a:rPr lang="en-US" sz="3400" dirty="0">
                <a:solidFill>
                  <a:srgbClr val="FFFFFF"/>
                </a:solidFill>
                <a:latin typeface="Gotham Bold" pitchFamily="50" charset="0"/>
                <a:ea typeface="Gotham Book" charset="0"/>
                <a:cs typeface="Gotham Book" charset="0"/>
              </a:rPr>
              <a:t>ICEBREAKER</a:t>
            </a:r>
            <a:endParaRPr lang="en-US" sz="3400" dirty="0">
              <a:latin typeface="Gotham Bold" pitchFamily="50" charset="0"/>
            </a:endParaRPr>
          </a:p>
        </p:txBody>
      </p:sp>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6</a:t>
            </a:fld>
            <a:endParaRPr lang="en" dirty="0"/>
          </a:p>
        </p:txBody>
      </p:sp>
      <p:sp>
        <p:nvSpPr>
          <p:cNvPr id="4"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OBJECTIVES</a:t>
            </a:r>
            <a:endParaRPr lang="en" sz="2100" dirty="0">
              <a:solidFill>
                <a:srgbClr val="FFFFFF"/>
              </a:solidFill>
              <a:latin typeface="Gotham Bold" pitchFamily="50" charset="0"/>
              <a:ea typeface="Sharp Unity Extrabold" charset="0"/>
              <a:cs typeface="Gotham Ultra"/>
            </a:endParaRPr>
          </a:p>
        </p:txBody>
      </p:sp>
      <p:pic>
        <p:nvPicPr>
          <p:cNvPr id="5" name="Picture 4" descr="check mark with box (2).png"/>
          <p:cNvPicPr>
            <a:picLocks noChangeAspect="1"/>
          </p:cNvPicPr>
          <p:nvPr/>
        </p:nvPicPr>
        <p:blipFill>
          <a:blip r:embed="rId3"/>
          <a:srcRect l="12761" t="10323" r="9265" b="12652"/>
          <a:stretch>
            <a:fillRect/>
          </a:stretch>
        </p:blipFill>
        <p:spPr>
          <a:xfrm>
            <a:off x="3416572" y="2093340"/>
            <a:ext cx="344616" cy="333375"/>
          </a:xfrm>
          <a:prstGeom prst="rect">
            <a:avLst/>
          </a:prstGeom>
        </p:spPr>
      </p:pic>
      <p:pic>
        <p:nvPicPr>
          <p:cNvPr id="6" name="Picture 5" descr="check mark with box (2).png"/>
          <p:cNvPicPr>
            <a:picLocks noChangeAspect="1"/>
          </p:cNvPicPr>
          <p:nvPr/>
        </p:nvPicPr>
        <p:blipFill>
          <a:blip r:embed="rId3"/>
          <a:srcRect l="12761" t="10323" r="9265" b="12652"/>
          <a:stretch>
            <a:fillRect/>
          </a:stretch>
        </p:blipFill>
        <p:spPr>
          <a:xfrm>
            <a:off x="3416572" y="2775187"/>
            <a:ext cx="344616" cy="333375"/>
          </a:xfrm>
          <a:prstGeom prst="rect">
            <a:avLst/>
          </a:prstGeom>
        </p:spPr>
      </p:pic>
      <p:pic>
        <p:nvPicPr>
          <p:cNvPr id="7" name="Picture 6" descr="check mark with box (2).png"/>
          <p:cNvPicPr>
            <a:picLocks noChangeAspect="1"/>
          </p:cNvPicPr>
          <p:nvPr/>
        </p:nvPicPr>
        <p:blipFill>
          <a:blip r:embed="rId3"/>
          <a:srcRect l="12761" t="10323" r="9265" b="12652"/>
          <a:stretch>
            <a:fillRect/>
          </a:stretch>
        </p:blipFill>
        <p:spPr>
          <a:xfrm>
            <a:off x="3416572" y="3331424"/>
            <a:ext cx="344616" cy="333375"/>
          </a:xfrm>
          <a:prstGeom prst="rect">
            <a:avLst/>
          </a:prstGeom>
        </p:spPr>
      </p:pic>
      <p:sp>
        <p:nvSpPr>
          <p:cNvPr id="8" name="TextBox 7"/>
          <p:cNvSpPr txBox="1"/>
          <p:nvPr/>
        </p:nvSpPr>
        <p:spPr>
          <a:xfrm>
            <a:off x="3877210" y="2024133"/>
            <a:ext cx="4524777" cy="523220"/>
          </a:xfrm>
          <a:prstGeom prst="rect">
            <a:avLst/>
          </a:prstGeom>
          <a:solidFill>
            <a:srgbClr val="FFFFFF"/>
          </a:solidFill>
        </p:spPr>
        <p:txBody>
          <a:bodyPr wrap="square" rtlCol="0">
            <a:spAutoFit/>
          </a:bodyPr>
          <a:lstStyle/>
          <a:p>
            <a:r>
              <a:rPr lang="en-US" dirty="0">
                <a:latin typeface="Gotham Book" pitchFamily="50" charset="0"/>
              </a:rPr>
              <a:t>Identify the precinct committeeperson’s role within voter turnout</a:t>
            </a:r>
            <a:endParaRPr lang="en-US" b="1" dirty="0">
              <a:solidFill>
                <a:schemeClr val="tx1"/>
              </a:solidFill>
              <a:latin typeface="Gotham Book" pitchFamily="50" charset="0"/>
              <a:ea typeface="Gotham Ultra" charset="0"/>
              <a:cs typeface="Gotham Ultra" charset="0"/>
            </a:endParaRPr>
          </a:p>
        </p:txBody>
      </p:sp>
      <p:sp>
        <p:nvSpPr>
          <p:cNvPr id="9" name="TextBox 8"/>
          <p:cNvSpPr txBox="1"/>
          <p:nvPr/>
        </p:nvSpPr>
        <p:spPr>
          <a:xfrm>
            <a:off x="3877210" y="2795107"/>
            <a:ext cx="4524777"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Practice canvassing conversations</a:t>
            </a:r>
            <a:endParaRPr lang="en-US" dirty="0">
              <a:solidFill>
                <a:schemeClr val="tx1"/>
              </a:solidFill>
              <a:latin typeface="Gotham Book" pitchFamily="50" charset="0"/>
              <a:ea typeface="Gotham Ultra" charset="0"/>
              <a:cs typeface="Gotham Ultra" charset="0"/>
            </a:endParaRPr>
          </a:p>
        </p:txBody>
      </p:sp>
      <p:sp>
        <p:nvSpPr>
          <p:cNvPr id="10" name="TextBox 9"/>
          <p:cNvSpPr txBox="1"/>
          <p:nvPr/>
        </p:nvSpPr>
        <p:spPr>
          <a:xfrm>
            <a:off x="3877210" y="3330689"/>
            <a:ext cx="4524777"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Recognize how voter contact and data connect</a:t>
            </a:r>
            <a:endParaRPr lang="en-US" dirty="0">
              <a:solidFill>
                <a:schemeClr val="tx1"/>
              </a:solidFill>
              <a:latin typeface="Gotham Book" pitchFamily="50" charset="0"/>
              <a:ea typeface="Gotham Book" charset="0"/>
              <a:cs typeface="Gotham Book"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l="14781" t="6491" r="12050" b="3971"/>
          <a:stretch>
            <a:fillRect/>
          </a:stretch>
        </p:blipFill>
        <p:spPr>
          <a:xfrm>
            <a:off x="834210" y="1964411"/>
            <a:ext cx="2004646" cy="1920240"/>
          </a:xfrm>
          <a:prstGeom prst="rect">
            <a:avLst/>
          </a:prstGeom>
        </p:spPr>
      </p:pic>
      <p:pic>
        <p:nvPicPr>
          <p:cNvPr id="14" name="Picture 13" descr="flip-logo.png"/>
          <p:cNvPicPr>
            <a:picLocks noChangeAspect="1"/>
          </p:cNvPicPr>
          <p:nvPr/>
        </p:nvPicPr>
        <p:blipFill>
          <a:blip r:embed="rId5"/>
          <a:stretch>
            <a:fillRect/>
          </a:stretch>
        </p:blipFill>
        <p:spPr>
          <a:xfrm>
            <a:off x="862869" y="5310835"/>
            <a:ext cx="709898" cy="2262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7</a:t>
            </a:fld>
            <a:endParaRPr lang="en" dirty="0"/>
          </a:p>
        </p:txBody>
      </p:sp>
      <p:pic>
        <p:nvPicPr>
          <p:cNvPr id="3" name="Picture 2" descr="speaker.png"/>
          <p:cNvPicPr>
            <a:picLocks noChangeAspect="1"/>
          </p:cNvPicPr>
          <p:nvPr/>
        </p:nvPicPr>
        <p:blipFill>
          <a:blip r:embed="rId2">
            <a:lum bright="-10000"/>
          </a:blip>
          <a:stretch>
            <a:fillRect/>
          </a:stretch>
        </p:blipFill>
        <p:spPr>
          <a:xfrm>
            <a:off x="6182721" y="1647913"/>
            <a:ext cx="2219962" cy="1809672"/>
          </a:xfrm>
          <a:prstGeom prst="rect">
            <a:avLst/>
          </a:prstGeom>
        </p:spPr>
      </p:pic>
      <p:sp>
        <p:nvSpPr>
          <p:cNvPr id="4" name="Rectangle 3"/>
          <p:cNvSpPr/>
          <p:nvPr/>
        </p:nvSpPr>
        <p:spPr>
          <a:xfrm>
            <a:off x="942810" y="1332300"/>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942810" y="1785120"/>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942810" y="223248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942809" y="2679856"/>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8" name="Rectangle 7"/>
          <p:cNvSpPr/>
          <p:nvPr/>
        </p:nvSpPr>
        <p:spPr>
          <a:xfrm>
            <a:off x="942810" y="314197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9" name="Rectangle 8"/>
          <p:cNvSpPr/>
          <p:nvPr/>
        </p:nvSpPr>
        <p:spPr>
          <a:xfrm>
            <a:off x="942810" y="3585803"/>
            <a:ext cx="45189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0" name="Rectangle 9"/>
          <p:cNvSpPr/>
          <p:nvPr/>
        </p:nvSpPr>
        <p:spPr>
          <a:xfrm>
            <a:off x="942809" y="4033171"/>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7</a:t>
            </a:r>
          </a:p>
        </p:txBody>
      </p:sp>
      <p:sp>
        <p:nvSpPr>
          <p:cNvPr id="11" name="Rectangle 10"/>
          <p:cNvSpPr/>
          <p:nvPr/>
        </p:nvSpPr>
        <p:spPr>
          <a:xfrm>
            <a:off x="1405419" y="1332300"/>
            <a:ext cx="409551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406257" y="1785120"/>
            <a:ext cx="4094723"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FFFFFF"/>
                </a:solidFill>
                <a:latin typeface="Gotham Medium" pitchFamily="50" charset="0"/>
              </a:rPr>
              <a:t>Role in Voter Contact</a:t>
            </a:r>
            <a:endParaRPr lang="en-US" dirty="0">
              <a:solidFill>
                <a:srgbClr val="FFFFFF"/>
              </a:solidFill>
              <a:latin typeface="Gotham Medium" pitchFamily="50" charset="0"/>
              <a:ea typeface="Gotham Book" charset="0"/>
              <a:cs typeface="Gotham Book" charset="0"/>
            </a:endParaRPr>
          </a:p>
        </p:txBody>
      </p:sp>
      <p:sp>
        <p:nvSpPr>
          <p:cNvPr id="13" name="Rectangle 12"/>
          <p:cNvSpPr/>
          <p:nvPr/>
        </p:nvSpPr>
        <p:spPr>
          <a:xfrm>
            <a:off x="1407096" y="2232488"/>
            <a:ext cx="4093929"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Voter Contact Terminology</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07935" y="2679856"/>
            <a:ext cx="4099784"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Talking to Voters</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407350" y="3141972"/>
            <a:ext cx="409368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Making Vote Plans</a:t>
            </a:r>
            <a:endParaRPr lang="en-US" dirty="0">
              <a:solidFill>
                <a:srgbClr val="004F93"/>
              </a:solidFill>
              <a:latin typeface="Gotham Medium" pitchFamily="50" charset="0"/>
              <a:ea typeface="Gotham Book" charset="0"/>
              <a:cs typeface="Gotham Book" charset="0"/>
            </a:endParaRPr>
          </a:p>
        </p:txBody>
      </p:sp>
      <p:sp>
        <p:nvSpPr>
          <p:cNvPr id="16" name="Rectangle 15"/>
          <p:cNvSpPr/>
          <p:nvPr/>
        </p:nvSpPr>
        <p:spPr>
          <a:xfrm>
            <a:off x="1413802" y="3585803"/>
            <a:ext cx="408759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Connecting Voter Contact and Data</a:t>
            </a:r>
            <a:endParaRPr lang="en-US" dirty="0">
              <a:solidFill>
                <a:srgbClr val="004F93"/>
              </a:solidFill>
              <a:latin typeface="Gotham Medium" pitchFamily="50" charset="0"/>
              <a:ea typeface="Gotham Book" charset="0"/>
              <a:cs typeface="Gotham Book" charset="0"/>
            </a:endParaRPr>
          </a:p>
        </p:txBody>
      </p:sp>
      <p:sp>
        <p:nvSpPr>
          <p:cNvPr id="17" name="Rectangle 16"/>
          <p:cNvSpPr/>
          <p:nvPr/>
        </p:nvSpPr>
        <p:spPr>
          <a:xfrm>
            <a:off x="1407603" y="4033171"/>
            <a:ext cx="40934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920281" y="793556"/>
            <a:ext cx="4580652"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9" name="Picture 18"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8</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LEADERSHIP WITH VOTER TURNOUT</a:t>
            </a:r>
            <a:endParaRPr lang="en" sz="2100" dirty="0">
              <a:solidFill>
                <a:srgbClr val="FFFFFF"/>
              </a:solidFill>
              <a:latin typeface="Gotham Bold" pitchFamily="50" charset="0"/>
              <a:ea typeface="Sharp Unity Extrabold" charset="0"/>
              <a:cs typeface="Gotham Ultra"/>
            </a:endParaRPr>
          </a:p>
        </p:txBody>
      </p:sp>
      <p:sp>
        <p:nvSpPr>
          <p:cNvPr id="7" name="Rectangle 6"/>
          <p:cNvSpPr/>
          <p:nvPr/>
        </p:nvSpPr>
        <p:spPr>
          <a:xfrm>
            <a:off x="3165658" y="2627762"/>
            <a:ext cx="2626159" cy="621791"/>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Gotham Bold" pitchFamily="50" charset="0"/>
              </a:rPr>
              <a:t>VOTER TURNOUT</a:t>
            </a:r>
          </a:p>
        </p:txBody>
      </p:sp>
      <p:sp>
        <p:nvSpPr>
          <p:cNvPr id="12" name="Right Arrow 11"/>
          <p:cNvSpPr/>
          <p:nvPr/>
        </p:nvSpPr>
        <p:spPr>
          <a:xfrm rot="5400000">
            <a:off x="4196240" y="2268576"/>
            <a:ext cx="535731"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5736955" y="2787096"/>
            <a:ext cx="746150"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498709" y="2778234"/>
            <a:ext cx="746150"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flip-logo.png"/>
          <p:cNvPicPr>
            <a:picLocks noChangeAspect="1"/>
          </p:cNvPicPr>
          <p:nvPr/>
        </p:nvPicPr>
        <p:blipFill>
          <a:blip r:embed="rId3"/>
          <a:stretch>
            <a:fillRect/>
          </a:stretch>
        </p:blipFill>
        <p:spPr>
          <a:xfrm>
            <a:off x="862869" y="5310835"/>
            <a:ext cx="709898" cy="226231"/>
          </a:xfrm>
          <a:prstGeom prst="rect">
            <a:avLst/>
          </a:prstGeom>
        </p:spPr>
      </p:pic>
      <p:pic>
        <p:nvPicPr>
          <p:cNvPr id="16" name="Picture 15" descr="campaigns.png"/>
          <p:cNvPicPr>
            <a:picLocks noChangeAspect="1"/>
          </p:cNvPicPr>
          <p:nvPr/>
        </p:nvPicPr>
        <p:blipFill>
          <a:blip r:embed="rId4"/>
          <a:stretch>
            <a:fillRect/>
          </a:stretch>
        </p:blipFill>
        <p:spPr>
          <a:xfrm>
            <a:off x="4098112" y="1129248"/>
            <a:ext cx="688934" cy="906494"/>
          </a:xfrm>
          <a:prstGeom prst="rect">
            <a:avLst/>
          </a:prstGeom>
        </p:spPr>
      </p:pic>
      <p:pic>
        <p:nvPicPr>
          <p:cNvPr id="18" name="Picture 17" descr="digital world.png"/>
          <p:cNvPicPr>
            <a:picLocks noChangeAspect="1"/>
          </p:cNvPicPr>
          <p:nvPr/>
        </p:nvPicPr>
        <p:blipFill>
          <a:blip r:embed="rId5"/>
          <a:stretch>
            <a:fillRect/>
          </a:stretch>
        </p:blipFill>
        <p:spPr>
          <a:xfrm>
            <a:off x="6684265" y="2411351"/>
            <a:ext cx="886970" cy="838202"/>
          </a:xfrm>
          <a:prstGeom prst="rect">
            <a:avLst/>
          </a:prstGeom>
        </p:spPr>
      </p:pic>
      <p:pic>
        <p:nvPicPr>
          <p:cNvPr id="19" name="Picture 18" descr="HQ-01.png"/>
          <p:cNvPicPr>
            <a:picLocks noChangeAspect="1"/>
          </p:cNvPicPr>
          <p:nvPr/>
        </p:nvPicPr>
        <p:blipFill>
          <a:blip r:embed="rId6"/>
          <a:stretch>
            <a:fillRect/>
          </a:stretch>
        </p:blipFill>
        <p:spPr>
          <a:xfrm>
            <a:off x="4098027" y="3694175"/>
            <a:ext cx="771798" cy="965608"/>
          </a:xfrm>
          <a:prstGeom prst="rect">
            <a:avLst/>
          </a:prstGeom>
        </p:spPr>
      </p:pic>
      <p:sp>
        <p:nvSpPr>
          <p:cNvPr id="20" name="Right Arrow 19"/>
          <p:cNvSpPr/>
          <p:nvPr/>
        </p:nvSpPr>
        <p:spPr>
          <a:xfrm rot="16200000">
            <a:off x="4237337" y="3251608"/>
            <a:ext cx="482800"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36350" y="3430835"/>
            <a:ext cx="1880008" cy="523220"/>
          </a:xfrm>
          <a:prstGeom prst="rect">
            <a:avLst/>
          </a:prstGeom>
          <a:noFill/>
        </p:spPr>
        <p:txBody>
          <a:bodyPr wrap="square" rtlCol="0">
            <a:spAutoFit/>
          </a:bodyPr>
          <a:lstStyle/>
          <a:p>
            <a:pPr algn="ctr"/>
            <a:r>
              <a:rPr lang="en-US" dirty="0">
                <a:latin typeface="Gotham Medium" pitchFamily="50" charset="0"/>
              </a:rPr>
              <a:t>Precinct committeeperson</a:t>
            </a:r>
          </a:p>
        </p:txBody>
      </p:sp>
      <p:sp>
        <p:nvSpPr>
          <p:cNvPr id="22" name="TextBox 21"/>
          <p:cNvSpPr txBox="1"/>
          <p:nvPr/>
        </p:nvSpPr>
        <p:spPr>
          <a:xfrm>
            <a:off x="3099823" y="762950"/>
            <a:ext cx="2713947" cy="307777"/>
          </a:xfrm>
          <a:prstGeom prst="rect">
            <a:avLst/>
          </a:prstGeom>
          <a:noFill/>
        </p:spPr>
        <p:txBody>
          <a:bodyPr wrap="square" rtlCol="0">
            <a:spAutoFit/>
          </a:bodyPr>
          <a:lstStyle/>
          <a:p>
            <a:pPr algn="ctr"/>
            <a:r>
              <a:rPr lang="en-US" dirty="0">
                <a:latin typeface="Gotham Medium" pitchFamily="50" charset="0"/>
              </a:rPr>
              <a:t>Individual campaign</a:t>
            </a:r>
          </a:p>
        </p:txBody>
      </p:sp>
      <p:sp>
        <p:nvSpPr>
          <p:cNvPr id="23" name="TextBox 22"/>
          <p:cNvSpPr txBox="1"/>
          <p:nvPr/>
        </p:nvSpPr>
        <p:spPr>
          <a:xfrm>
            <a:off x="3321114" y="4674412"/>
            <a:ext cx="2331718" cy="307777"/>
          </a:xfrm>
          <a:prstGeom prst="rect">
            <a:avLst/>
          </a:prstGeom>
          <a:noFill/>
        </p:spPr>
        <p:txBody>
          <a:bodyPr wrap="square" rtlCol="0">
            <a:spAutoFit/>
          </a:bodyPr>
          <a:lstStyle/>
          <a:p>
            <a:pPr algn="ctr"/>
            <a:r>
              <a:rPr lang="en-US" dirty="0">
                <a:latin typeface="Gotham Medium" pitchFamily="50" charset="0"/>
              </a:rPr>
              <a:t>Local Democratic Party</a:t>
            </a:r>
          </a:p>
        </p:txBody>
      </p:sp>
      <p:sp>
        <p:nvSpPr>
          <p:cNvPr id="24" name="TextBox 23"/>
          <p:cNvSpPr txBox="1"/>
          <p:nvPr/>
        </p:nvSpPr>
        <p:spPr>
          <a:xfrm>
            <a:off x="6303885" y="3299154"/>
            <a:ext cx="1713582" cy="738664"/>
          </a:xfrm>
          <a:prstGeom prst="rect">
            <a:avLst/>
          </a:prstGeom>
          <a:noFill/>
        </p:spPr>
        <p:txBody>
          <a:bodyPr wrap="square" rtlCol="0">
            <a:spAutoFit/>
          </a:bodyPr>
          <a:lstStyle/>
          <a:p>
            <a:pPr algn="ctr"/>
            <a:r>
              <a:rPr lang="en-US" dirty="0">
                <a:latin typeface="Gotham Medium" pitchFamily="50" charset="0"/>
              </a:rPr>
              <a:t>Statewide coordinated campaign</a:t>
            </a:r>
          </a:p>
        </p:txBody>
      </p:sp>
      <p:pic>
        <p:nvPicPr>
          <p:cNvPr id="1026" name="Picture 2" descr="C:\Users\Bianca\Box Sync\Desktop\Images\icon &amp; graphic\icons\PNG icon\House with people standing.png"/>
          <p:cNvPicPr>
            <a:picLocks noChangeAspect="1" noChangeArrowheads="1"/>
          </p:cNvPicPr>
          <p:nvPr/>
        </p:nvPicPr>
        <p:blipFill>
          <a:blip r:embed="rId7"/>
          <a:srcRect/>
          <a:stretch>
            <a:fillRect/>
          </a:stretch>
        </p:blipFill>
        <p:spPr bwMode="auto">
          <a:xfrm>
            <a:off x="1453715" y="2404968"/>
            <a:ext cx="879831" cy="84421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9</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PRECINCT COMMITTEEPERSON</a:t>
            </a:r>
            <a:endParaRPr lang="en" sz="2100" dirty="0">
              <a:solidFill>
                <a:srgbClr val="FFFFFF"/>
              </a:solidFill>
              <a:latin typeface="Gotham Bold" pitchFamily="50" charset="0"/>
              <a:ea typeface="Sharp Unity Extrabold" charset="0"/>
              <a:cs typeface="Gotham Ultra"/>
            </a:endParaRPr>
          </a:p>
        </p:txBody>
      </p:sp>
      <p:sp>
        <p:nvSpPr>
          <p:cNvPr id="11" name="Rectangle 10"/>
          <p:cNvSpPr/>
          <p:nvPr/>
        </p:nvSpPr>
        <p:spPr>
          <a:xfrm>
            <a:off x="1723291" y="1386339"/>
            <a:ext cx="5584879" cy="630068"/>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Build relationships</a:t>
            </a:r>
            <a:endParaRPr lang="en-US" sz="1800" dirty="0">
              <a:solidFill>
                <a:srgbClr val="FFFFFF"/>
              </a:solidFill>
              <a:latin typeface="Gotham Medium" pitchFamily="50" charset="0"/>
              <a:ea typeface="Gotham Book" charset="0"/>
              <a:cs typeface="Gotham Book" charset="0"/>
            </a:endParaRPr>
          </a:p>
        </p:txBody>
      </p:sp>
      <p:sp>
        <p:nvSpPr>
          <p:cNvPr id="12" name="Rectangle 11"/>
          <p:cNvSpPr/>
          <p:nvPr/>
        </p:nvSpPr>
        <p:spPr>
          <a:xfrm>
            <a:off x="1723291" y="2562533"/>
            <a:ext cx="5584879" cy="64120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Motivate Democratic base voters</a:t>
            </a:r>
            <a:endParaRPr lang="en-US" sz="1800" dirty="0">
              <a:solidFill>
                <a:srgbClr val="FFFFFF"/>
              </a:solidFill>
              <a:latin typeface="Gotham Medium" pitchFamily="50" charset="0"/>
              <a:ea typeface="Gotham Book" charset="0"/>
              <a:cs typeface="Gotham Book" charset="0"/>
            </a:endParaRPr>
          </a:p>
        </p:txBody>
      </p:sp>
      <p:sp>
        <p:nvSpPr>
          <p:cNvPr id="13" name="Rectangle 12"/>
          <p:cNvSpPr/>
          <p:nvPr/>
        </p:nvSpPr>
        <p:spPr>
          <a:xfrm>
            <a:off x="1723291" y="3749868"/>
            <a:ext cx="5584879" cy="641208"/>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Sustain connections between elections</a:t>
            </a:r>
            <a:endParaRPr lang="en-US" sz="1800" dirty="0">
              <a:solidFill>
                <a:srgbClr val="FFFFFF"/>
              </a:solidFill>
              <a:latin typeface="Gotham Medium" pitchFamily="50" charset="0"/>
              <a:ea typeface="Gotham Ultra" charset="0"/>
              <a:cs typeface="Gotham Ultra" charset="0"/>
            </a:endParaRPr>
          </a:p>
        </p:txBody>
      </p:sp>
      <p:sp>
        <p:nvSpPr>
          <p:cNvPr id="7" name="Plus 6"/>
          <p:cNvSpPr/>
          <p:nvPr/>
        </p:nvSpPr>
        <p:spPr>
          <a:xfrm>
            <a:off x="4352544" y="2070014"/>
            <a:ext cx="438912" cy="438912"/>
          </a:xfrm>
          <a:prstGeom prst="mathPlus">
            <a:avLst/>
          </a:prstGeom>
          <a:solidFill>
            <a:srgbClr val="EB4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4343400" y="3257348"/>
            <a:ext cx="438912" cy="438912"/>
          </a:xfrm>
          <a:prstGeom prst="mathPlus">
            <a:avLst/>
          </a:prstGeom>
          <a:solidFill>
            <a:srgbClr val="EB4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theme/theme1.xml><?xml version="1.0" encoding="utf-8"?>
<a:theme xmlns:a="http://schemas.openxmlformats.org/drawingml/2006/main" name="Showroom">
  <a:themeElements>
    <a:clrScheme name="Showroom">
      <a:dk1>
        <a:srgbClr val="424242"/>
      </a:dk1>
      <a:lt1>
        <a:srgbClr val="004242"/>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14717</TotalTime>
  <Words>4353</Words>
  <Application>Microsoft Office PowerPoint</Application>
  <PresentationFormat>On-screen Show (16:10)</PresentationFormat>
  <Paragraphs>346</Paragraphs>
  <Slides>40</Slides>
  <Notes>35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Gotham Bold</vt:lpstr>
      <vt:lpstr>Gotham Book</vt:lpstr>
      <vt:lpstr>Gotham Medium</vt:lpstr>
      <vt:lpstr>Helvetica Neue</vt:lpstr>
      <vt:lpstr>Questrial</vt:lpstr>
      <vt:lpstr>Rift Bold</vt:lpstr>
      <vt:lpstr>Showroom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Swain</dc:creator>
  <cp:lastModifiedBy>Dan Kovats</cp:lastModifiedBy>
  <cp:revision>629</cp:revision>
  <dcterms:modified xsi:type="dcterms:W3CDTF">2019-12-30T20:06:29Z</dcterms:modified>
</cp:coreProperties>
</file>